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3"/>
  </p:notesMasterIdLst>
  <p:handoutMasterIdLst>
    <p:handoutMasterId r:id="rId64"/>
  </p:handoutMasterIdLst>
  <p:sldIdLst>
    <p:sldId id="428" r:id="rId2"/>
    <p:sldId id="806" r:id="rId3"/>
    <p:sldId id="1220" r:id="rId4"/>
    <p:sldId id="1221" r:id="rId5"/>
    <p:sldId id="1222" r:id="rId6"/>
    <p:sldId id="1249" r:id="rId7"/>
    <p:sldId id="1250" r:id="rId8"/>
    <p:sldId id="1251" r:id="rId9"/>
    <p:sldId id="1293" r:id="rId10"/>
    <p:sldId id="1294" r:id="rId11"/>
    <p:sldId id="1295" r:id="rId12"/>
    <p:sldId id="1296" r:id="rId13"/>
    <p:sldId id="1297" r:id="rId14"/>
    <p:sldId id="1298" r:id="rId15"/>
    <p:sldId id="1299" r:id="rId16"/>
    <p:sldId id="1252" r:id="rId17"/>
    <p:sldId id="1253" r:id="rId18"/>
    <p:sldId id="1254" r:id="rId19"/>
    <p:sldId id="1255" r:id="rId20"/>
    <p:sldId id="1256" r:id="rId21"/>
    <p:sldId id="1257" r:id="rId22"/>
    <p:sldId id="1258" r:id="rId23"/>
    <p:sldId id="1259" r:id="rId24"/>
    <p:sldId id="1260" r:id="rId25"/>
    <p:sldId id="1261" r:id="rId26"/>
    <p:sldId id="1262" r:id="rId27"/>
    <p:sldId id="1263" r:id="rId28"/>
    <p:sldId id="1264" r:id="rId29"/>
    <p:sldId id="1265" r:id="rId30"/>
    <p:sldId id="1266" r:id="rId31"/>
    <p:sldId id="1267" r:id="rId32"/>
    <p:sldId id="1268" r:id="rId33"/>
    <p:sldId id="1269" r:id="rId34"/>
    <p:sldId id="1270" r:id="rId35"/>
    <p:sldId id="1271" r:id="rId36"/>
    <p:sldId id="1272" r:id="rId37"/>
    <p:sldId id="1273" r:id="rId38"/>
    <p:sldId id="1274" r:id="rId39"/>
    <p:sldId id="1275" r:id="rId40"/>
    <p:sldId id="1276" r:id="rId41"/>
    <p:sldId id="1277" r:id="rId42"/>
    <p:sldId id="1303" r:id="rId43"/>
    <p:sldId id="1278" r:id="rId44"/>
    <p:sldId id="1279" r:id="rId45"/>
    <p:sldId id="1280" r:id="rId46"/>
    <p:sldId id="1305" r:id="rId47"/>
    <p:sldId id="1281" r:id="rId48"/>
    <p:sldId id="1282" r:id="rId49"/>
    <p:sldId id="1283" r:id="rId50"/>
    <p:sldId id="1306" r:id="rId51"/>
    <p:sldId id="1284" r:id="rId52"/>
    <p:sldId id="1285" r:id="rId53"/>
    <p:sldId id="1286" r:id="rId54"/>
    <p:sldId id="1287" r:id="rId55"/>
    <p:sldId id="1288" r:id="rId56"/>
    <p:sldId id="1301" r:id="rId57"/>
    <p:sldId id="1300" r:id="rId58"/>
    <p:sldId id="1304" r:id="rId59"/>
    <p:sldId id="1289" r:id="rId60"/>
    <p:sldId id="1290" r:id="rId61"/>
    <p:sldId id="1291" r:id="rId62"/>
  </p:sldIdLst>
  <p:sldSz cx="12192000" cy="6858000"/>
  <p:notesSz cx="6797675" cy="99298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80" autoAdjust="0"/>
    <p:restoredTop sz="95105" autoAdjust="0"/>
  </p:normalViewPr>
  <p:slideViewPr>
    <p:cSldViewPr snapToGrid="0">
      <p:cViewPr varScale="1">
        <p:scale>
          <a:sx n="114" d="100"/>
          <a:sy n="114" d="100"/>
        </p:scale>
        <p:origin x="-342" y="-4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notesMaster" Target="notesMasters/notesMaster1.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6400" cy="498475"/>
          </a:xfrm>
          <a:prstGeom prst="rect">
            <a:avLst/>
          </a:prstGeom>
        </p:spPr>
        <p:txBody>
          <a:bodyPr vert="horz" lIns="91440" tIns="45720" rIns="91440" bIns="45720" rtlCol="0"/>
          <a:lstStyle>
            <a:lvl1pPr algn="l">
              <a:defRPr sz="1200"/>
            </a:lvl1pPr>
          </a:lstStyle>
          <a:p>
            <a:endParaRPr lang="en-GB"/>
          </a:p>
        </p:txBody>
      </p:sp>
      <p:sp>
        <p:nvSpPr>
          <p:cNvPr id="3" name="日期占位符 2"/>
          <p:cNvSpPr>
            <a:spLocks noGrp="1"/>
          </p:cNvSpPr>
          <p:nvPr>
            <p:ph type="dt" sz="quarter" idx="1"/>
          </p:nvPr>
        </p:nvSpPr>
        <p:spPr>
          <a:xfrm>
            <a:off x="3849688" y="0"/>
            <a:ext cx="2946400" cy="498475"/>
          </a:xfrm>
          <a:prstGeom prst="rect">
            <a:avLst/>
          </a:prstGeom>
        </p:spPr>
        <p:txBody>
          <a:bodyPr vert="horz" lIns="91440" tIns="45720" rIns="91440" bIns="45720" rtlCol="0"/>
          <a:lstStyle>
            <a:lvl1pPr algn="r">
              <a:defRPr sz="1200"/>
            </a:lvl1pPr>
          </a:lstStyle>
          <a:p>
            <a:fld id="{40F1FFF7-2BA0-475E-BFE7-C3F82A9A6946}" type="datetimeFigureOut">
              <a:rPr lang="en-GB" smtClean="0"/>
              <a:t>03/11/2023</a:t>
            </a:fld>
            <a:endParaRPr lang="en-GB"/>
          </a:p>
        </p:txBody>
      </p:sp>
      <p:sp>
        <p:nvSpPr>
          <p:cNvPr id="4" name="页脚占位符 3"/>
          <p:cNvSpPr>
            <a:spLocks noGrp="1"/>
          </p:cNvSpPr>
          <p:nvPr>
            <p:ph type="ftr" sz="quarter" idx="2"/>
          </p:nvPr>
        </p:nvSpPr>
        <p:spPr>
          <a:xfrm>
            <a:off x="0" y="9431338"/>
            <a:ext cx="2946400" cy="498475"/>
          </a:xfrm>
          <a:prstGeom prst="rect">
            <a:avLst/>
          </a:prstGeom>
        </p:spPr>
        <p:txBody>
          <a:bodyPr vert="horz" lIns="91440" tIns="45720" rIns="91440" bIns="45720" rtlCol="0" anchor="b"/>
          <a:lstStyle>
            <a:lvl1pPr algn="l">
              <a:defRPr sz="1200"/>
            </a:lvl1pPr>
          </a:lstStyle>
          <a:p>
            <a:endParaRPr lang="en-GB"/>
          </a:p>
        </p:txBody>
      </p:sp>
      <p:sp>
        <p:nvSpPr>
          <p:cNvPr id="5" name="灯片编号占位符 4"/>
          <p:cNvSpPr>
            <a:spLocks noGrp="1"/>
          </p:cNvSpPr>
          <p:nvPr>
            <p:ph type="sldNum" sz="quarter" idx="3"/>
          </p:nvPr>
        </p:nvSpPr>
        <p:spPr>
          <a:xfrm>
            <a:off x="3849688" y="9431338"/>
            <a:ext cx="2946400" cy="498475"/>
          </a:xfrm>
          <a:prstGeom prst="rect">
            <a:avLst/>
          </a:prstGeom>
        </p:spPr>
        <p:txBody>
          <a:bodyPr vert="horz" lIns="91440" tIns="45720" rIns="91440" bIns="45720" rtlCol="0" anchor="b"/>
          <a:lstStyle>
            <a:lvl1pPr algn="r">
              <a:defRPr sz="1200"/>
            </a:lvl1pPr>
          </a:lstStyle>
          <a:p>
            <a:fld id="{1BFBE7BA-17BE-4C72-BDE9-93CAA4D0D651}" type="slidenum">
              <a:rPr lang="en-GB" smtClean="0"/>
              <a:t>‹#›</a:t>
            </a:fld>
            <a:endParaRPr lang="en-GB"/>
          </a:p>
        </p:txBody>
      </p:sp>
    </p:spTree>
    <p:extLst>
      <p:ext uri="{BB962C8B-B14F-4D97-AF65-F5344CB8AC3E}">
        <p14:creationId xmlns:p14="http://schemas.microsoft.com/office/powerpoint/2010/main" val="257272904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821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50443" y="0"/>
            <a:ext cx="2945659" cy="498215"/>
          </a:xfrm>
          <a:prstGeom prst="rect">
            <a:avLst/>
          </a:prstGeom>
        </p:spPr>
        <p:txBody>
          <a:bodyPr vert="horz" lIns="91440" tIns="45720" rIns="91440" bIns="45720" rtlCol="0"/>
          <a:lstStyle>
            <a:lvl1pPr algn="r">
              <a:defRPr sz="1200"/>
            </a:lvl1pPr>
          </a:lstStyle>
          <a:p>
            <a:fld id="{D299A35E-D7B7-4081-8EA2-331D8425DDD3}" type="datetimeFigureOut">
              <a:rPr lang="en-US" smtClean="0"/>
              <a:t>11/3/2023</a:t>
            </a:fld>
            <a:endParaRPr lang="en-US"/>
          </a:p>
        </p:txBody>
      </p:sp>
      <p:sp>
        <p:nvSpPr>
          <p:cNvPr id="4" name="Slide Image Placeholder 3"/>
          <p:cNvSpPr>
            <a:spLocks noGrp="1" noRot="1" noChangeAspect="1"/>
          </p:cNvSpPr>
          <p:nvPr>
            <p:ph type="sldImg" idx="2"/>
          </p:nvPr>
        </p:nvSpPr>
        <p:spPr>
          <a:xfrm>
            <a:off x="420688" y="1241425"/>
            <a:ext cx="5956300" cy="3351213"/>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79768" y="4778722"/>
            <a:ext cx="5438140" cy="3909864"/>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431600"/>
            <a:ext cx="2945659" cy="498214"/>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50443" y="9431600"/>
            <a:ext cx="2945659" cy="498214"/>
          </a:xfrm>
          <a:prstGeom prst="rect">
            <a:avLst/>
          </a:prstGeom>
        </p:spPr>
        <p:txBody>
          <a:bodyPr vert="horz" lIns="91440" tIns="45720" rIns="91440" bIns="45720" rtlCol="0" anchor="b"/>
          <a:lstStyle>
            <a:lvl1pPr algn="r">
              <a:defRPr sz="1200"/>
            </a:lvl1pPr>
          </a:lstStyle>
          <a:p>
            <a:fld id="{46E4F44D-EE3C-4964-A9AD-F143B10001B6}" type="slidenum">
              <a:rPr lang="en-US" smtClean="0"/>
              <a:t>‹#›</a:t>
            </a:fld>
            <a:endParaRPr lang="en-US"/>
          </a:p>
        </p:txBody>
      </p:sp>
    </p:spTree>
    <p:extLst>
      <p:ext uri="{BB962C8B-B14F-4D97-AF65-F5344CB8AC3E}">
        <p14:creationId xmlns:p14="http://schemas.microsoft.com/office/powerpoint/2010/main" val="42064481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46E4F44D-EE3C-4964-A9AD-F143B10001B6}" type="slidenum">
              <a:rPr lang="en-US" smtClean="0"/>
              <a:t>9</a:t>
            </a:fld>
            <a:endParaRPr lang="en-US"/>
          </a:p>
        </p:txBody>
      </p:sp>
    </p:spTree>
    <p:extLst>
      <p:ext uri="{BB962C8B-B14F-4D97-AF65-F5344CB8AC3E}">
        <p14:creationId xmlns:p14="http://schemas.microsoft.com/office/powerpoint/2010/main" val="28217876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46E4F44D-EE3C-4964-A9AD-F143B10001B6}" type="slidenum">
              <a:rPr lang="en-US" smtClean="0"/>
              <a:t>10</a:t>
            </a:fld>
            <a:endParaRPr lang="en-US"/>
          </a:p>
        </p:txBody>
      </p:sp>
    </p:spTree>
    <p:extLst>
      <p:ext uri="{BB962C8B-B14F-4D97-AF65-F5344CB8AC3E}">
        <p14:creationId xmlns:p14="http://schemas.microsoft.com/office/powerpoint/2010/main" val="21340557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46E4F44D-EE3C-4964-A9AD-F143B10001B6}" type="slidenum">
              <a:rPr lang="en-US" smtClean="0"/>
              <a:t>11</a:t>
            </a:fld>
            <a:endParaRPr lang="en-US"/>
          </a:p>
        </p:txBody>
      </p:sp>
    </p:spTree>
    <p:extLst>
      <p:ext uri="{BB962C8B-B14F-4D97-AF65-F5344CB8AC3E}">
        <p14:creationId xmlns:p14="http://schemas.microsoft.com/office/powerpoint/2010/main" val="41364591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46E4F44D-EE3C-4964-A9AD-F143B10001B6}" type="slidenum">
              <a:rPr lang="en-US" smtClean="0"/>
              <a:t>12</a:t>
            </a:fld>
            <a:endParaRPr lang="en-US"/>
          </a:p>
        </p:txBody>
      </p:sp>
    </p:spTree>
    <p:extLst>
      <p:ext uri="{BB962C8B-B14F-4D97-AF65-F5344CB8AC3E}">
        <p14:creationId xmlns:p14="http://schemas.microsoft.com/office/powerpoint/2010/main" val="24885891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46E4F44D-EE3C-4964-A9AD-F143B10001B6}" type="slidenum">
              <a:rPr lang="en-US" smtClean="0"/>
              <a:t>13</a:t>
            </a:fld>
            <a:endParaRPr lang="en-US"/>
          </a:p>
        </p:txBody>
      </p:sp>
    </p:spTree>
    <p:extLst>
      <p:ext uri="{BB962C8B-B14F-4D97-AF65-F5344CB8AC3E}">
        <p14:creationId xmlns:p14="http://schemas.microsoft.com/office/powerpoint/2010/main" val="14832858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46E4F44D-EE3C-4964-A9AD-F143B10001B6}" type="slidenum">
              <a:rPr lang="en-US" smtClean="0"/>
              <a:t>14</a:t>
            </a:fld>
            <a:endParaRPr lang="en-US"/>
          </a:p>
        </p:txBody>
      </p:sp>
    </p:spTree>
    <p:extLst>
      <p:ext uri="{BB962C8B-B14F-4D97-AF65-F5344CB8AC3E}">
        <p14:creationId xmlns:p14="http://schemas.microsoft.com/office/powerpoint/2010/main" val="20721341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97F2C8D-8D87-49B7-913C-2F3E7CE1501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 xmlns:a16="http://schemas.microsoft.com/office/drawing/2014/main" id="{9782307A-827B-49D5-93D5-888506111A8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 xmlns:a16="http://schemas.microsoft.com/office/drawing/2014/main" id="{08A13D66-163F-44AC-9E7C-288C45DCFC41}"/>
              </a:ext>
            </a:extLst>
          </p:cNvPr>
          <p:cNvSpPr>
            <a:spLocks noGrp="1"/>
          </p:cNvSpPr>
          <p:nvPr>
            <p:ph type="dt" sz="half" idx="10"/>
          </p:nvPr>
        </p:nvSpPr>
        <p:spPr/>
        <p:txBody>
          <a:bodyPr/>
          <a:lstStyle/>
          <a:p>
            <a:fld id="{2C8DE5C2-993C-4607-B26D-D4750998D4EC}" type="datetimeFigureOut">
              <a:rPr lang="en-US" smtClean="0"/>
              <a:t>11/3/2023</a:t>
            </a:fld>
            <a:endParaRPr lang="en-US"/>
          </a:p>
        </p:txBody>
      </p:sp>
      <p:sp>
        <p:nvSpPr>
          <p:cNvPr id="5" name="Footer Placeholder 4">
            <a:extLst>
              <a:ext uri="{FF2B5EF4-FFF2-40B4-BE49-F238E27FC236}">
                <a16:creationId xmlns="" xmlns:a16="http://schemas.microsoft.com/office/drawing/2014/main" id="{297BCF21-3CFD-4385-9DBC-F7BD17D8A9F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D48E5275-B573-49CD-90AD-CB0DA97599F5}"/>
              </a:ext>
            </a:extLst>
          </p:cNvPr>
          <p:cNvSpPr>
            <a:spLocks noGrp="1"/>
          </p:cNvSpPr>
          <p:nvPr>
            <p:ph type="sldNum" sz="quarter" idx="12"/>
          </p:nvPr>
        </p:nvSpPr>
        <p:spPr/>
        <p:txBody>
          <a:bodyPr/>
          <a:lstStyle/>
          <a:p>
            <a:fld id="{2B49C5FF-F35B-42A8-986F-F5F50A539C6D}" type="slidenum">
              <a:rPr lang="en-US" smtClean="0"/>
              <a:t>‹#›</a:t>
            </a:fld>
            <a:endParaRPr lang="en-US"/>
          </a:p>
        </p:txBody>
      </p:sp>
    </p:spTree>
    <p:extLst>
      <p:ext uri="{BB962C8B-B14F-4D97-AF65-F5344CB8AC3E}">
        <p14:creationId xmlns:p14="http://schemas.microsoft.com/office/powerpoint/2010/main" val="23920552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73BAC9D-667A-4F8E-8A4B-5534E3501EE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 xmlns:a16="http://schemas.microsoft.com/office/drawing/2014/main" id="{99AB3C54-24B0-464A-8D85-99A6883DC86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B37B1B0D-7BB1-4E78-AD53-15520DE87041}"/>
              </a:ext>
            </a:extLst>
          </p:cNvPr>
          <p:cNvSpPr>
            <a:spLocks noGrp="1"/>
          </p:cNvSpPr>
          <p:nvPr>
            <p:ph type="dt" sz="half" idx="10"/>
          </p:nvPr>
        </p:nvSpPr>
        <p:spPr/>
        <p:txBody>
          <a:bodyPr/>
          <a:lstStyle/>
          <a:p>
            <a:fld id="{2C8DE5C2-993C-4607-B26D-D4750998D4EC}" type="datetimeFigureOut">
              <a:rPr lang="en-US" smtClean="0"/>
              <a:t>11/3/2023</a:t>
            </a:fld>
            <a:endParaRPr lang="en-US"/>
          </a:p>
        </p:txBody>
      </p:sp>
      <p:sp>
        <p:nvSpPr>
          <p:cNvPr id="5" name="Footer Placeholder 4">
            <a:extLst>
              <a:ext uri="{FF2B5EF4-FFF2-40B4-BE49-F238E27FC236}">
                <a16:creationId xmlns="" xmlns:a16="http://schemas.microsoft.com/office/drawing/2014/main" id="{925F90C4-EB39-462A-B466-D6BDB78E7CD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4F819E79-F059-4C7A-8814-C7FE069902E8}"/>
              </a:ext>
            </a:extLst>
          </p:cNvPr>
          <p:cNvSpPr>
            <a:spLocks noGrp="1"/>
          </p:cNvSpPr>
          <p:nvPr>
            <p:ph type="sldNum" sz="quarter" idx="12"/>
          </p:nvPr>
        </p:nvSpPr>
        <p:spPr/>
        <p:txBody>
          <a:bodyPr/>
          <a:lstStyle/>
          <a:p>
            <a:fld id="{2B49C5FF-F35B-42A8-986F-F5F50A539C6D}" type="slidenum">
              <a:rPr lang="en-US" smtClean="0"/>
              <a:t>‹#›</a:t>
            </a:fld>
            <a:endParaRPr lang="en-US"/>
          </a:p>
        </p:txBody>
      </p:sp>
    </p:spTree>
    <p:extLst>
      <p:ext uri="{BB962C8B-B14F-4D97-AF65-F5344CB8AC3E}">
        <p14:creationId xmlns:p14="http://schemas.microsoft.com/office/powerpoint/2010/main" val="19250285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 xmlns:a16="http://schemas.microsoft.com/office/drawing/2014/main" id="{E963A2FF-4678-4216-98BC-A82B1465AF4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 xmlns:a16="http://schemas.microsoft.com/office/drawing/2014/main" id="{16284147-CDB3-4F8F-AD86-029641C3E6C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7D48C6FF-7F91-4CDE-95B6-82CD5089D2A0}"/>
              </a:ext>
            </a:extLst>
          </p:cNvPr>
          <p:cNvSpPr>
            <a:spLocks noGrp="1"/>
          </p:cNvSpPr>
          <p:nvPr>
            <p:ph type="dt" sz="half" idx="10"/>
          </p:nvPr>
        </p:nvSpPr>
        <p:spPr/>
        <p:txBody>
          <a:bodyPr/>
          <a:lstStyle/>
          <a:p>
            <a:fld id="{2C8DE5C2-993C-4607-B26D-D4750998D4EC}" type="datetimeFigureOut">
              <a:rPr lang="en-US" smtClean="0"/>
              <a:t>11/3/2023</a:t>
            </a:fld>
            <a:endParaRPr lang="en-US"/>
          </a:p>
        </p:txBody>
      </p:sp>
      <p:sp>
        <p:nvSpPr>
          <p:cNvPr id="5" name="Footer Placeholder 4">
            <a:extLst>
              <a:ext uri="{FF2B5EF4-FFF2-40B4-BE49-F238E27FC236}">
                <a16:creationId xmlns="" xmlns:a16="http://schemas.microsoft.com/office/drawing/2014/main" id="{C4E431B2-6F17-46C5-9728-C9DF6803FC3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E02F738F-8A91-493E-AE17-4C41E34E292B}"/>
              </a:ext>
            </a:extLst>
          </p:cNvPr>
          <p:cNvSpPr>
            <a:spLocks noGrp="1"/>
          </p:cNvSpPr>
          <p:nvPr>
            <p:ph type="sldNum" sz="quarter" idx="12"/>
          </p:nvPr>
        </p:nvSpPr>
        <p:spPr/>
        <p:txBody>
          <a:bodyPr/>
          <a:lstStyle/>
          <a:p>
            <a:fld id="{2B49C5FF-F35B-42A8-986F-F5F50A539C6D}" type="slidenum">
              <a:rPr lang="en-US" smtClean="0"/>
              <a:t>‹#›</a:t>
            </a:fld>
            <a:endParaRPr lang="en-US"/>
          </a:p>
        </p:txBody>
      </p:sp>
    </p:spTree>
    <p:extLst>
      <p:ext uri="{BB962C8B-B14F-4D97-AF65-F5344CB8AC3E}">
        <p14:creationId xmlns:p14="http://schemas.microsoft.com/office/powerpoint/2010/main" val="33578033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52FF930-BB1B-4E66-A750-14CDF2321D4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491519BF-68A6-43AA-89F5-C81A45FBF3E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E85702ED-6F7F-4497-9059-B93C8F382FC7}"/>
              </a:ext>
            </a:extLst>
          </p:cNvPr>
          <p:cNvSpPr>
            <a:spLocks noGrp="1"/>
          </p:cNvSpPr>
          <p:nvPr>
            <p:ph type="dt" sz="half" idx="10"/>
          </p:nvPr>
        </p:nvSpPr>
        <p:spPr/>
        <p:txBody>
          <a:bodyPr/>
          <a:lstStyle/>
          <a:p>
            <a:fld id="{2C8DE5C2-993C-4607-B26D-D4750998D4EC}" type="datetimeFigureOut">
              <a:rPr lang="en-US" smtClean="0"/>
              <a:t>11/3/2023</a:t>
            </a:fld>
            <a:endParaRPr lang="en-US"/>
          </a:p>
        </p:txBody>
      </p:sp>
      <p:sp>
        <p:nvSpPr>
          <p:cNvPr id="5" name="Footer Placeholder 4">
            <a:extLst>
              <a:ext uri="{FF2B5EF4-FFF2-40B4-BE49-F238E27FC236}">
                <a16:creationId xmlns="" xmlns:a16="http://schemas.microsoft.com/office/drawing/2014/main" id="{2675094B-4552-47F8-A19A-C0E27DDEB15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D07916A4-49B7-4704-8CAC-115D1DEA9C13}"/>
              </a:ext>
            </a:extLst>
          </p:cNvPr>
          <p:cNvSpPr>
            <a:spLocks noGrp="1"/>
          </p:cNvSpPr>
          <p:nvPr>
            <p:ph type="sldNum" sz="quarter" idx="12"/>
          </p:nvPr>
        </p:nvSpPr>
        <p:spPr/>
        <p:txBody>
          <a:bodyPr/>
          <a:lstStyle/>
          <a:p>
            <a:fld id="{2B49C5FF-F35B-42A8-986F-F5F50A539C6D}" type="slidenum">
              <a:rPr lang="en-US" smtClean="0"/>
              <a:t>‹#›</a:t>
            </a:fld>
            <a:endParaRPr lang="en-US"/>
          </a:p>
        </p:txBody>
      </p:sp>
    </p:spTree>
    <p:extLst>
      <p:ext uri="{BB962C8B-B14F-4D97-AF65-F5344CB8AC3E}">
        <p14:creationId xmlns:p14="http://schemas.microsoft.com/office/powerpoint/2010/main" val="17174040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65C7C10-1A04-4D5D-88D6-E25C15B2AAA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 xmlns:a16="http://schemas.microsoft.com/office/drawing/2014/main" id="{37D7FAE4-EC71-4F88-836E-08C97267F7A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 xmlns:a16="http://schemas.microsoft.com/office/drawing/2014/main" id="{9FE76022-E15C-4FC6-85EE-406E479892B6}"/>
              </a:ext>
            </a:extLst>
          </p:cNvPr>
          <p:cNvSpPr>
            <a:spLocks noGrp="1"/>
          </p:cNvSpPr>
          <p:nvPr>
            <p:ph type="dt" sz="half" idx="10"/>
          </p:nvPr>
        </p:nvSpPr>
        <p:spPr/>
        <p:txBody>
          <a:bodyPr/>
          <a:lstStyle/>
          <a:p>
            <a:fld id="{2C8DE5C2-993C-4607-B26D-D4750998D4EC}" type="datetimeFigureOut">
              <a:rPr lang="en-US" smtClean="0"/>
              <a:t>11/3/2023</a:t>
            </a:fld>
            <a:endParaRPr lang="en-US"/>
          </a:p>
        </p:txBody>
      </p:sp>
      <p:sp>
        <p:nvSpPr>
          <p:cNvPr id="5" name="Footer Placeholder 4">
            <a:extLst>
              <a:ext uri="{FF2B5EF4-FFF2-40B4-BE49-F238E27FC236}">
                <a16:creationId xmlns="" xmlns:a16="http://schemas.microsoft.com/office/drawing/2014/main" id="{937DC579-3692-4E9B-B338-4EAEFB61A51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2DCDB079-213E-47A8-8BFE-6CB21B4D79AE}"/>
              </a:ext>
            </a:extLst>
          </p:cNvPr>
          <p:cNvSpPr>
            <a:spLocks noGrp="1"/>
          </p:cNvSpPr>
          <p:nvPr>
            <p:ph type="sldNum" sz="quarter" idx="12"/>
          </p:nvPr>
        </p:nvSpPr>
        <p:spPr/>
        <p:txBody>
          <a:bodyPr/>
          <a:lstStyle/>
          <a:p>
            <a:fld id="{2B49C5FF-F35B-42A8-986F-F5F50A539C6D}" type="slidenum">
              <a:rPr lang="en-US" smtClean="0"/>
              <a:t>‹#›</a:t>
            </a:fld>
            <a:endParaRPr lang="en-US"/>
          </a:p>
        </p:txBody>
      </p:sp>
    </p:spTree>
    <p:extLst>
      <p:ext uri="{BB962C8B-B14F-4D97-AF65-F5344CB8AC3E}">
        <p14:creationId xmlns:p14="http://schemas.microsoft.com/office/powerpoint/2010/main" val="30703856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C122CD8-DB14-4576-899F-2F2CE272EF4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D6AF43D7-F323-46C2-B5D7-236AA5AF650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 xmlns:a16="http://schemas.microsoft.com/office/drawing/2014/main" id="{D83D94A0-9200-4AC5-A43F-2BDC5377265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 xmlns:a16="http://schemas.microsoft.com/office/drawing/2014/main" id="{78880A4B-B757-4DB9-B76F-9C884BC349C1}"/>
              </a:ext>
            </a:extLst>
          </p:cNvPr>
          <p:cNvSpPr>
            <a:spLocks noGrp="1"/>
          </p:cNvSpPr>
          <p:nvPr>
            <p:ph type="dt" sz="half" idx="10"/>
          </p:nvPr>
        </p:nvSpPr>
        <p:spPr/>
        <p:txBody>
          <a:bodyPr/>
          <a:lstStyle/>
          <a:p>
            <a:fld id="{2C8DE5C2-993C-4607-B26D-D4750998D4EC}" type="datetimeFigureOut">
              <a:rPr lang="en-US" smtClean="0"/>
              <a:t>11/3/2023</a:t>
            </a:fld>
            <a:endParaRPr lang="en-US"/>
          </a:p>
        </p:txBody>
      </p:sp>
      <p:sp>
        <p:nvSpPr>
          <p:cNvPr id="6" name="Footer Placeholder 5">
            <a:extLst>
              <a:ext uri="{FF2B5EF4-FFF2-40B4-BE49-F238E27FC236}">
                <a16:creationId xmlns="" xmlns:a16="http://schemas.microsoft.com/office/drawing/2014/main" id="{CF9B8ACA-D40F-4229-9841-511E5B71C34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 xmlns:a16="http://schemas.microsoft.com/office/drawing/2014/main" id="{41FC1A17-3BF5-4EA5-BEFF-51260E8F739C}"/>
              </a:ext>
            </a:extLst>
          </p:cNvPr>
          <p:cNvSpPr>
            <a:spLocks noGrp="1"/>
          </p:cNvSpPr>
          <p:nvPr>
            <p:ph type="sldNum" sz="quarter" idx="12"/>
          </p:nvPr>
        </p:nvSpPr>
        <p:spPr/>
        <p:txBody>
          <a:bodyPr/>
          <a:lstStyle/>
          <a:p>
            <a:fld id="{2B49C5FF-F35B-42A8-986F-F5F50A539C6D}" type="slidenum">
              <a:rPr lang="en-US" smtClean="0"/>
              <a:t>‹#›</a:t>
            </a:fld>
            <a:endParaRPr lang="en-US"/>
          </a:p>
        </p:txBody>
      </p:sp>
    </p:spTree>
    <p:extLst>
      <p:ext uri="{BB962C8B-B14F-4D97-AF65-F5344CB8AC3E}">
        <p14:creationId xmlns:p14="http://schemas.microsoft.com/office/powerpoint/2010/main" val="37408398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D1A95FE-0948-4BA1-8E48-1EB6D0A8259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 xmlns:a16="http://schemas.microsoft.com/office/drawing/2014/main" id="{15A089F5-02CB-4DE6-8137-F5A641BFE80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 xmlns:a16="http://schemas.microsoft.com/office/drawing/2014/main" id="{4D60FF3C-480D-4C27-A5C0-3A0EF312E51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 xmlns:a16="http://schemas.microsoft.com/office/drawing/2014/main" id="{B86455D2-0EA6-45F2-ACFD-5B255D5854D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 xmlns:a16="http://schemas.microsoft.com/office/drawing/2014/main" id="{215001B6-1D21-4E2D-BFD9-31A494A76D0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 xmlns:a16="http://schemas.microsoft.com/office/drawing/2014/main" id="{9B7D2297-CA0A-4D7C-88D0-B7E630DD7FD4}"/>
              </a:ext>
            </a:extLst>
          </p:cNvPr>
          <p:cNvSpPr>
            <a:spLocks noGrp="1"/>
          </p:cNvSpPr>
          <p:nvPr>
            <p:ph type="dt" sz="half" idx="10"/>
          </p:nvPr>
        </p:nvSpPr>
        <p:spPr/>
        <p:txBody>
          <a:bodyPr/>
          <a:lstStyle/>
          <a:p>
            <a:fld id="{2C8DE5C2-993C-4607-B26D-D4750998D4EC}" type="datetimeFigureOut">
              <a:rPr lang="en-US" smtClean="0"/>
              <a:t>11/3/2023</a:t>
            </a:fld>
            <a:endParaRPr lang="en-US"/>
          </a:p>
        </p:txBody>
      </p:sp>
      <p:sp>
        <p:nvSpPr>
          <p:cNvPr id="8" name="Footer Placeholder 7">
            <a:extLst>
              <a:ext uri="{FF2B5EF4-FFF2-40B4-BE49-F238E27FC236}">
                <a16:creationId xmlns="" xmlns:a16="http://schemas.microsoft.com/office/drawing/2014/main" id="{F8B61E68-94DE-4D18-85C2-D659E80492E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 xmlns:a16="http://schemas.microsoft.com/office/drawing/2014/main" id="{2074391D-3478-49C6-A64F-7D922234981A}"/>
              </a:ext>
            </a:extLst>
          </p:cNvPr>
          <p:cNvSpPr>
            <a:spLocks noGrp="1"/>
          </p:cNvSpPr>
          <p:nvPr>
            <p:ph type="sldNum" sz="quarter" idx="12"/>
          </p:nvPr>
        </p:nvSpPr>
        <p:spPr/>
        <p:txBody>
          <a:bodyPr/>
          <a:lstStyle/>
          <a:p>
            <a:fld id="{2B49C5FF-F35B-42A8-986F-F5F50A539C6D}" type="slidenum">
              <a:rPr lang="en-US" smtClean="0"/>
              <a:t>‹#›</a:t>
            </a:fld>
            <a:endParaRPr lang="en-US"/>
          </a:p>
        </p:txBody>
      </p:sp>
    </p:spTree>
    <p:extLst>
      <p:ext uri="{BB962C8B-B14F-4D97-AF65-F5344CB8AC3E}">
        <p14:creationId xmlns:p14="http://schemas.microsoft.com/office/powerpoint/2010/main" val="25979197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E0B787D-CCE5-4351-A8D2-6FB40E4C6A2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 xmlns:a16="http://schemas.microsoft.com/office/drawing/2014/main" id="{68D0080E-8BB7-4A2B-9E1E-A1884EAB7C8B}"/>
              </a:ext>
            </a:extLst>
          </p:cNvPr>
          <p:cNvSpPr>
            <a:spLocks noGrp="1"/>
          </p:cNvSpPr>
          <p:nvPr>
            <p:ph type="dt" sz="half" idx="10"/>
          </p:nvPr>
        </p:nvSpPr>
        <p:spPr/>
        <p:txBody>
          <a:bodyPr/>
          <a:lstStyle/>
          <a:p>
            <a:fld id="{2C8DE5C2-993C-4607-B26D-D4750998D4EC}" type="datetimeFigureOut">
              <a:rPr lang="en-US" smtClean="0"/>
              <a:t>11/3/2023</a:t>
            </a:fld>
            <a:endParaRPr lang="en-US"/>
          </a:p>
        </p:txBody>
      </p:sp>
      <p:sp>
        <p:nvSpPr>
          <p:cNvPr id="4" name="Footer Placeholder 3">
            <a:extLst>
              <a:ext uri="{FF2B5EF4-FFF2-40B4-BE49-F238E27FC236}">
                <a16:creationId xmlns="" xmlns:a16="http://schemas.microsoft.com/office/drawing/2014/main" id="{FC231991-0512-4363-BEC1-9F5FB2A4CF9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 xmlns:a16="http://schemas.microsoft.com/office/drawing/2014/main" id="{DFB0BCDD-F844-4A3B-AFC4-D12972D0E38D}"/>
              </a:ext>
            </a:extLst>
          </p:cNvPr>
          <p:cNvSpPr>
            <a:spLocks noGrp="1"/>
          </p:cNvSpPr>
          <p:nvPr>
            <p:ph type="sldNum" sz="quarter" idx="12"/>
          </p:nvPr>
        </p:nvSpPr>
        <p:spPr/>
        <p:txBody>
          <a:bodyPr/>
          <a:lstStyle/>
          <a:p>
            <a:fld id="{2B49C5FF-F35B-42A8-986F-F5F50A539C6D}" type="slidenum">
              <a:rPr lang="en-US" smtClean="0"/>
              <a:t>‹#›</a:t>
            </a:fld>
            <a:endParaRPr lang="en-US"/>
          </a:p>
        </p:txBody>
      </p:sp>
    </p:spTree>
    <p:extLst>
      <p:ext uri="{BB962C8B-B14F-4D97-AF65-F5344CB8AC3E}">
        <p14:creationId xmlns:p14="http://schemas.microsoft.com/office/powerpoint/2010/main" val="6069373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722F588C-0B58-4656-A1BF-EEBC5FAFC90E}"/>
              </a:ext>
            </a:extLst>
          </p:cNvPr>
          <p:cNvSpPr>
            <a:spLocks noGrp="1"/>
          </p:cNvSpPr>
          <p:nvPr>
            <p:ph type="dt" sz="half" idx="10"/>
          </p:nvPr>
        </p:nvSpPr>
        <p:spPr/>
        <p:txBody>
          <a:bodyPr/>
          <a:lstStyle/>
          <a:p>
            <a:fld id="{2C8DE5C2-993C-4607-B26D-D4750998D4EC}" type="datetimeFigureOut">
              <a:rPr lang="en-US" smtClean="0"/>
              <a:t>11/3/2023</a:t>
            </a:fld>
            <a:endParaRPr lang="en-US"/>
          </a:p>
        </p:txBody>
      </p:sp>
      <p:sp>
        <p:nvSpPr>
          <p:cNvPr id="3" name="Footer Placeholder 2">
            <a:extLst>
              <a:ext uri="{FF2B5EF4-FFF2-40B4-BE49-F238E27FC236}">
                <a16:creationId xmlns="" xmlns:a16="http://schemas.microsoft.com/office/drawing/2014/main" id="{355D5C27-B9EB-4358-845D-80E984EFEF2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 xmlns:a16="http://schemas.microsoft.com/office/drawing/2014/main" id="{3C80E9D9-71E6-4C4B-94D8-15A6D054D65F}"/>
              </a:ext>
            </a:extLst>
          </p:cNvPr>
          <p:cNvSpPr>
            <a:spLocks noGrp="1"/>
          </p:cNvSpPr>
          <p:nvPr>
            <p:ph type="sldNum" sz="quarter" idx="12"/>
          </p:nvPr>
        </p:nvSpPr>
        <p:spPr/>
        <p:txBody>
          <a:bodyPr/>
          <a:lstStyle/>
          <a:p>
            <a:fld id="{2B49C5FF-F35B-42A8-986F-F5F50A539C6D}" type="slidenum">
              <a:rPr lang="en-US" smtClean="0"/>
              <a:t>‹#›</a:t>
            </a:fld>
            <a:endParaRPr lang="en-US"/>
          </a:p>
        </p:txBody>
      </p:sp>
    </p:spTree>
    <p:extLst>
      <p:ext uri="{BB962C8B-B14F-4D97-AF65-F5344CB8AC3E}">
        <p14:creationId xmlns:p14="http://schemas.microsoft.com/office/powerpoint/2010/main" val="33700359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60D7AC6-3E96-4DF2-8B7B-8ED2ACA86CC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 xmlns:a16="http://schemas.microsoft.com/office/drawing/2014/main" id="{4AD3594C-6116-4D70-8609-3B3AE3B064B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 xmlns:a16="http://schemas.microsoft.com/office/drawing/2014/main" id="{7F40EF22-48F6-40F9-98DA-773AAB2C7BF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 xmlns:a16="http://schemas.microsoft.com/office/drawing/2014/main" id="{E1D922F2-9898-4FAD-84C3-E54D1A2B9486}"/>
              </a:ext>
            </a:extLst>
          </p:cNvPr>
          <p:cNvSpPr>
            <a:spLocks noGrp="1"/>
          </p:cNvSpPr>
          <p:nvPr>
            <p:ph type="dt" sz="half" idx="10"/>
          </p:nvPr>
        </p:nvSpPr>
        <p:spPr/>
        <p:txBody>
          <a:bodyPr/>
          <a:lstStyle/>
          <a:p>
            <a:fld id="{2C8DE5C2-993C-4607-B26D-D4750998D4EC}" type="datetimeFigureOut">
              <a:rPr lang="en-US" smtClean="0"/>
              <a:t>11/3/2023</a:t>
            </a:fld>
            <a:endParaRPr lang="en-US"/>
          </a:p>
        </p:txBody>
      </p:sp>
      <p:sp>
        <p:nvSpPr>
          <p:cNvPr id="6" name="Footer Placeholder 5">
            <a:extLst>
              <a:ext uri="{FF2B5EF4-FFF2-40B4-BE49-F238E27FC236}">
                <a16:creationId xmlns="" xmlns:a16="http://schemas.microsoft.com/office/drawing/2014/main" id="{6804D9C0-1537-41C1-A2E0-B949FC8C46F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 xmlns:a16="http://schemas.microsoft.com/office/drawing/2014/main" id="{50394171-1D38-4BB1-B05F-4399CBF9FF1E}"/>
              </a:ext>
            </a:extLst>
          </p:cNvPr>
          <p:cNvSpPr>
            <a:spLocks noGrp="1"/>
          </p:cNvSpPr>
          <p:nvPr>
            <p:ph type="sldNum" sz="quarter" idx="12"/>
          </p:nvPr>
        </p:nvSpPr>
        <p:spPr/>
        <p:txBody>
          <a:bodyPr/>
          <a:lstStyle/>
          <a:p>
            <a:fld id="{2B49C5FF-F35B-42A8-986F-F5F50A539C6D}" type="slidenum">
              <a:rPr lang="en-US" smtClean="0"/>
              <a:t>‹#›</a:t>
            </a:fld>
            <a:endParaRPr lang="en-US"/>
          </a:p>
        </p:txBody>
      </p:sp>
    </p:spTree>
    <p:extLst>
      <p:ext uri="{BB962C8B-B14F-4D97-AF65-F5344CB8AC3E}">
        <p14:creationId xmlns:p14="http://schemas.microsoft.com/office/powerpoint/2010/main" val="32337341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123BF37-234B-4CDC-9355-274310AF9AF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 xmlns:a16="http://schemas.microsoft.com/office/drawing/2014/main" id="{1298EEF5-627E-47C5-882D-E9FB795C495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 xmlns:a16="http://schemas.microsoft.com/office/drawing/2014/main" id="{7DD119AF-0700-4DB2-B0C2-497AE7D4A9F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 xmlns:a16="http://schemas.microsoft.com/office/drawing/2014/main" id="{4BA68593-5F9E-4E5A-BFEB-7B311DCF793B}"/>
              </a:ext>
            </a:extLst>
          </p:cNvPr>
          <p:cNvSpPr>
            <a:spLocks noGrp="1"/>
          </p:cNvSpPr>
          <p:nvPr>
            <p:ph type="dt" sz="half" idx="10"/>
          </p:nvPr>
        </p:nvSpPr>
        <p:spPr/>
        <p:txBody>
          <a:bodyPr/>
          <a:lstStyle/>
          <a:p>
            <a:fld id="{2C8DE5C2-993C-4607-B26D-D4750998D4EC}" type="datetimeFigureOut">
              <a:rPr lang="en-US" smtClean="0"/>
              <a:t>11/3/2023</a:t>
            </a:fld>
            <a:endParaRPr lang="en-US"/>
          </a:p>
        </p:txBody>
      </p:sp>
      <p:sp>
        <p:nvSpPr>
          <p:cNvPr id="6" name="Footer Placeholder 5">
            <a:extLst>
              <a:ext uri="{FF2B5EF4-FFF2-40B4-BE49-F238E27FC236}">
                <a16:creationId xmlns="" xmlns:a16="http://schemas.microsoft.com/office/drawing/2014/main" id="{62C7370B-15E1-4CB0-9B85-006578F16AB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 xmlns:a16="http://schemas.microsoft.com/office/drawing/2014/main" id="{65CC3140-5AF3-4C9C-93D5-9F57668CAEAA}"/>
              </a:ext>
            </a:extLst>
          </p:cNvPr>
          <p:cNvSpPr>
            <a:spLocks noGrp="1"/>
          </p:cNvSpPr>
          <p:nvPr>
            <p:ph type="sldNum" sz="quarter" idx="12"/>
          </p:nvPr>
        </p:nvSpPr>
        <p:spPr/>
        <p:txBody>
          <a:bodyPr/>
          <a:lstStyle/>
          <a:p>
            <a:fld id="{2B49C5FF-F35B-42A8-986F-F5F50A539C6D}" type="slidenum">
              <a:rPr lang="en-US" smtClean="0"/>
              <a:t>‹#›</a:t>
            </a:fld>
            <a:endParaRPr lang="en-US"/>
          </a:p>
        </p:txBody>
      </p:sp>
    </p:spTree>
    <p:extLst>
      <p:ext uri="{BB962C8B-B14F-4D97-AF65-F5344CB8AC3E}">
        <p14:creationId xmlns:p14="http://schemas.microsoft.com/office/powerpoint/2010/main" val="21265599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19710C75-A374-4D84-B806-79A414C181A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 xmlns:a16="http://schemas.microsoft.com/office/drawing/2014/main" id="{98ABAD88-B91C-434B-9792-00329962BB5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EA9357FA-0154-4DB3-A3D3-332B7C5774D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C8DE5C2-993C-4607-B26D-D4750998D4EC}" type="datetimeFigureOut">
              <a:rPr lang="en-US" smtClean="0"/>
              <a:t>11/3/2023</a:t>
            </a:fld>
            <a:endParaRPr lang="en-US"/>
          </a:p>
        </p:txBody>
      </p:sp>
      <p:sp>
        <p:nvSpPr>
          <p:cNvPr id="5" name="Footer Placeholder 4">
            <a:extLst>
              <a:ext uri="{FF2B5EF4-FFF2-40B4-BE49-F238E27FC236}">
                <a16:creationId xmlns="" xmlns:a16="http://schemas.microsoft.com/office/drawing/2014/main" id="{C7963CCD-B113-4C4B-BE1E-21FEF9B8A5C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 xmlns:a16="http://schemas.microsoft.com/office/drawing/2014/main" id="{F2A76117-D1BF-4D9D-A2E9-B4F402BA515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B49C5FF-F35B-42A8-986F-F5F50A539C6D}" type="slidenum">
              <a:rPr lang="en-US" smtClean="0"/>
              <a:t>‹#›</a:t>
            </a:fld>
            <a:endParaRPr lang="en-US"/>
          </a:p>
        </p:txBody>
      </p:sp>
    </p:spTree>
    <p:extLst>
      <p:ext uri="{BB962C8B-B14F-4D97-AF65-F5344CB8AC3E}">
        <p14:creationId xmlns:p14="http://schemas.microsoft.com/office/powerpoint/2010/main" val="120991096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441954"/>
            <a:ext cx="9144000" cy="1790700"/>
          </a:xfrm>
        </p:spPr>
        <p:txBody>
          <a:bodyPr>
            <a:noAutofit/>
          </a:bodyPr>
          <a:lstStyle/>
          <a:p>
            <a:r>
              <a:rPr lang="en-US" sz="6600" dirty="0" smtClean="0"/>
              <a:t>COMP3050</a:t>
            </a:r>
            <a:r>
              <a:rPr lang="en-US" sz="4950" dirty="0"/>
              <a:t/>
            </a:r>
            <a:br>
              <a:rPr lang="en-US" sz="4950" dirty="0"/>
            </a:br>
            <a:r>
              <a:rPr lang="en-US" sz="4950" dirty="0" smtClean="0"/>
              <a:t>Cloud Computing Technology</a:t>
            </a:r>
            <a:endParaRPr lang="en-US" sz="3300" dirty="0"/>
          </a:p>
        </p:txBody>
      </p:sp>
      <p:sp>
        <p:nvSpPr>
          <p:cNvPr id="7" name="副标题 6"/>
          <p:cNvSpPr>
            <a:spLocks noGrp="1"/>
          </p:cNvSpPr>
          <p:nvPr>
            <p:ph type="subTitle" idx="1"/>
          </p:nvPr>
        </p:nvSpPr>
        <p:spPr/>
        <p:txBody>
          <a:bodyPr/>
          <a:lstStyle/>
          <a:p>
            <a:endParaRPr lang="en-GB" dirty="0"/>
          </a:p>
        </p:txBody>
      </p:sp>
    </p:spTree>
    <p:extLst>
      <p:ext uri="{BB962C8B-B14F-4D97-AF65-F5344CB8AC3E}">
        <p14:creationId xmlns:p14="http://schemas.microsoft.com/office/powerpoint/2010/main" val="853843315"/>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B0EC3DDD-0220-0B08-9CF5-AD13626C585D}"/>
              </a:ext>
            </a:extLst>
          </p:cNvPr>
          <p:cNvSpPr>
            <a:spLocks noGrp="1"/>
          </p:cNvSpPr>
          <p:nvPr>
            <p:ph type="title"/>
          </p:nvPr>
        </p:nvSpPr>
        <p:spPr/>
        <p:txBody>
          <a:bodyPr/>
          <a:lstStyle/>
          <a:p>
            <a:r>
              <a:rPr lang="en-AU" dirty="0"/>
              <a:t>Main Frame </a:t>
            </a:r>
            <a:endParaRPr lang="x-none" dirty="0"/>
          </a:p>
        </p:txBody>
      </p:sp>
      <p:sp>
        <p:nvSpPr>
          <p:cNvPr id="3" name="内容占位符 2">
            <a:extLst>
              <a:ext uri="{FF2B5EF4-FFF2-40B4-BE49-F238E27FC236}">
                <a16:creationId xmlns:a16="http://schemas.microsoft.com/office/drawing/2014/main" xmlns="" id="{7ED2F56A-14A8-59FA-1FB9-898C4975DFD2}"/>
              </a:ext>
            </a:extLst>
          </p:cNvPr>
          <p:cNvSpPr>
            <a:spLocks noGrp="1"/>
          </p:cNvSpPr>
          <p:nvPr>
            <p:ph idx="1"/>
          </p:nvPr>
        </p:nvSpPr>
        <p:spPr>
          <a:xfrm>
            <a:off x="838200" y="1825625"/>
            <a:ext cx="4378693" cy="4351338"/>
          </a:xfrm>
        </p:spPr>
        <p:txBody>
          <a:bodyPr>
            <a:normAutofit/>
          </a:bodyPr>
          <a:lstStyle/>
          <a:p>
            <a:r>
              <a:rPr lang="en-US" sz="4000" dirty="0"/>
              <a:t>Nearby was a room full of keypunch machines for programmer use</a:t>
            </a:r>
            <a:endParaRPr lang="x-none" sz="4000" dirty="0"/>
          </a:p>
        </p:txBody>
      </p:sp>
      <p:pic>
        <p:nvPicPr>
          <p:cNvPr id="4" name="图片 3">
            <a:extLst>
              <a:ext uri="{FF2B5EF4-FFF2-40B4-BE49-F238E27FC236}">
                <a16:creationId xmlns:a16="http://schemas.microsoft.com/office/drawing/2014/main" xmlns="" id="{CDA6266E-461D-F196-8DAB-C5F5E1C66FA6}"/>
              </a:ext>
            </a:extLst>
          </p:cNvPr>
          <p:cNvPicPr>
            <a:picLocks noChangeAspect="1"/>
          </p:cNvPicPr>
          <p:nvPr/>
        </p:nvPicPr>
        <p:blipFill>
          <a:blip r:embed="rId3"/>
          <a:stretch>
            <a:fillRect/>
          </a:stretch>
        </p:blipFill>
        <p:spPr>
          <a:xfrm>
            <a:off x="5444691" y="1604963"/>
            <a:ext cx="5980496" cy="4572000"/>
          </a:xfrm>
          <a:prstGeom prst="rect">
            <a:avLst/>
          </a:prstGeom>
        </p:spPr>
      </p:pic>
    </p:spTree>
    <p:extLst>
      <p:ext uri="{BB962C8B-B14F-4D97-AF65-F5344CB8AC3E}">
        <p14:creationId xmlns:p14="http://schemas.microsoft.com/office/powerpoint/2010/main" val="154607870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9160E1B1-5A2A-A0EE-41F9-3E7008CEA757}"/>
              </a:ext>
            </a:extLst>
          </p:cNvPr>
          <p:cNvSpPr>
            <a:spLocks noGrp="1"/>
          </p:cNvSpPr>
          <p:nvPr>
            <p:ph type="title"/>
          </p:nvPr>
        </p:nvSpPr>
        <p:spPr/>
        <p:txBody>
          <a:bodyPr/>
          <a:lstStyle/>
          <a:p>
            <a:r>
              <a:rPr lang="en-AU" dirty="0"/>
              <a:t>Main Frame </a:t>
            </a:r>
            <a:endParaRPr lang="x-none" dirty="0"/>
          </a:p>
        </p:txBody>
      </p:sp>
      <p:sp>
        <p:nvSpPr>
          <p:cNvPr id="3" name="内容占位符 2">
            <a:extLst>
              <a:ext uri="{FF2B5EF4-FFF2-40B4-BE49-F238E27FC236}">
                <a16:creationId xmlns:a16="http://schemas.microsoft.com/office/drawing/2014/main" xmlns="" id="{A7F2E9CA-76F4-5AF2-B39C-E0949759A0BF}"/>
              </a:ext>
            </a:extLst>
          </p:cNvPr>
          <p:cNvSpPr>
            <a:spLocks noGrp="1"/>
          </p:cNvSpPr>
          <p:nvPr>
            <p:ph idx="1"/>
          </p:nvPr>
        </p:nvSpPr>
        <p:spPr/>
        <p:txBody>
          <a:bodyPr>
            <a:normAutofit/>
          </a:bodyPr>
          <a:lstStyle/>
          <a:p>
            <a:r>
              <a:rPr lang="en-US" sz="3600" b="0" i="0" dirty="0">
                <a:solidFill>
                  <a:srgbClr val="202122"/>
                </a:solidFill>
                <a:effectLst/>
                <a:latin typeface="-apple-system"/>
              </a:rPr>
              <a:t>At that time, most computer programmers created, edited and stored their programs line by line on punch cards</a:t>
            </a:r>
            <a:endParaRPr lang="en-US" sz="3600" dirty="0">
              <a:solidFill>
                <a:srgbClr val="202122"/>
              </a:solidFill>
              <a:latin typeface="-apple-system"/>
            </a:endParaRPr>
          </a:p>
          <a:p>
            <a:pPr lvl="1"/>
            <a:r>
              <a:rPr lang="en-US" sz="3200" b="0" i="0" dirty="0">
                <a:solidFill>
                  <a:srgbClr val="202122"/>
                </a:solidFill>
                <a:effectLst/>
                <a:latin typeface="-apple-system"/>
              </a:rPr>
              <a:t>a flexible write-once medium that encodes data</a:t>
            </a:r>
            <a:endParaRPr lang="x-none" sz="3200" dirty="0"/>
          </a:p>
        </p:txBody>
      </p:sp>
      <p:sp>
        <p:nvSpPr>
          <p:cNvPr id="8" name="AutoShape 2">
            <a:extLst>
              <a:ext uri="{FF2B5EF4-FFF2-40B4-BE49-F238E27FC236}">
                <a16:creationId xmlns:a16="http://schemas.microsoft.com/office/drawing/2014/main" xmlns="" id="{5A6C550A-99E6-FFAB-0DDB-23F0CA83FA5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x-none"/>
          </a:p>
        </p:txBody>
      </p:sp>
      <p:pic>
        <p:nvPicPr>
          <p:cNvPr id="10" name="图片 9">
            <a:extLst>
              <a:ext uri="{FF2B5EF4-FFF2-40B4-BE49-F238E27FC236}">
                <a16:creationId xmlns:a16="http://schemas.microsoft.com/office/drawing/2014/main" xmlns="" id="{052888AB-3044-1FF6-B00E-F4728B96A9DF}"/>
              </a:ext>
            </a:extLst>
          </p:cNvPr>
          <p:cNvPicPr>
            <a:picLocks noChangeAspect="1"/>
          </p:cNvPicPr>
          <p:nvPr/>
        </p:nvPicPr>
        <p:blipFill>
          <a:blip r:embed="rId3"/>
          <a:stretch>
            <a:fillRect/>
          </a:stretch>
        </p:blipFill>
        <p:spPr>
          <a:xfrm>
            <a:off x="5396048" y="3850640"/>
            <a:ext cx="6440352" cy="2817654"/>
          </a:xfrm>
          <a:prstGeom prst="rect">
            <a:avLst/>
          </a:prstGeom>
        </p:spPr>
      </p:pic>
    </p:spTree>
    <p:extLst>
      <p:ext uri="{BB962C8B-B14F-4D97-AF65-F5344CB8AC3E}">
        <p14:creationId xmlns:p14="http://schemas.microsoft.com/office/powerpoint/2010/main" val="14431506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9160E1B1-5A2A-A0EE-41F9-3E7008CEA757}"/>
              </a:ext>
            </a:extLst>
          </p:cNvPr>
          <p:cNvSpPr>
            <a:spLocks noGrp="1"/>
          </p:cNvSpPr>
          <p:nvPr>
            <p:ph type="title"/>
          </p:nvPr>
        </p:nvSpPr>
        <p:spPr/>
        <p:txBody>
          <a:bodyPr/>
          <a:lstStyle/>
          <a:p>
            <a:r>
              <a:rPr lang="en-AU" dirty="0"/>
              <a:t>Main Frame </a:t>
            </a:r>
            <a:endParaRPr lang="x-none" dirty="0"/>
          </a:p>
        </p:txBody>
      </p:sp>
      <p:sp>
        <p:nvSpPr>
          <p:cNvPr id="3" name="内容占位符 2">
            <a:extLst>
              <a:ext uri="{FF2B5EF4-FFF2-40B4-BE49-F238E27FC236}">
                <a16:creationId xmlns:a16="http://schemas.microsoft.com/office/drawing/2014/main" xmlns="" id="{A7F2E9CA-76F4-5AF2-B39C-E0949759A0BF}"/>
              </a:ext>
            </a:extLst>
          </p:cNvPr>
          <p:cNvSpPr>
            <a:spLocks noGrp="1"/>
          </p:cNvSpPr>
          <p:nvPr>
            <p:ph idx="1"/>
          </p:nvPr>
        </p:nvSpPr>
        <p:spPr/>
        <p:txBody>
          <a:bodyPr>
            <a:normAutofit/>
          </a:bodyPr>
          <a:lstStyle/>
          <a:p>
            <a:r>
              <a:rPr lang="en-US" sz="4400" b="0" i="0" dirty="0">
                <a:solidFill>
                  <a:srgbClr val="202122"/>
                </a:solidFill>
                <a:effectLst/>
                <a:latin typeface="-apple-system"/>
              </a:rPr>
              <a:t>Groups or "decks" of cards form programs and collections of data</a:t>
            </a:r>
            <a:endParaRPr lang="x-none" sz="4400" dirty="0"/>
          </a:p>
        </p:txBody>
      </p:sp>
      <p:sp>
        <p:nvSpPr>
          <p:cNvPr id="8" name="AutoShape 2">
            <a:extLst>
              <a:ext uri="{FF2B5EF4-FFF2-40B4-BE49-F238E27FC236}">
                <a16:creationId xmlns:a16="http://schemas.microsoft.com/office/drawing/2014/main" xmlns="" id="{5A6C550A-99E6-FFAB-0DDB-23F0CA83FA5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x-none"/>
          </a:p>
        </p:txBody>
      </p:sp>
      <p:pic>
        <p:nvPicPr>
          <p:cNvPr id="9" name="图片 8">
            <a:extLst>
              <a:ext uri="{FF2B5EF4-FFF2-40B4-BE49-F238E27FC236}">
                <a16:creationId xmlns:a16="http://schemas.microsoft.com/office/drawing/2014/main" xmlns="" id="{F1D5C180-5E26-349B-5210-CE02A2596516}"/>
              </a:ext>
            </a:extLst>
          </p:cNvPr>
          <p:cNvPicPr>
            <a:picLocks noChangeAspect="1"/>
          </p:cNvPicPr>
          <p:nvPr/>
        </p:nvPicPr>
        <p:blipFill>
          <a:blip r:embed="rId3"/>
          <a:stretch>
            <a:fillRect/>
          </a:stretch>
        </p:blipFill>
        <p:spPr>
          <a:xfrm>
            <a:off x="7112000" y="3032729"/>
            <a:ext cx="4750986" cy="3616062"/>
          </a:xfrm>
          <a:prstGeom prst="rect">
            <a:avLst/>
          </a:prstGeom>
        </p:spPr>
      </p:pic>
    </p:spTree>
    <p:extLst>
      <p:ext uri="{BB962C8B-B14F-4D97-AF65-F5344CB8AC3E}">
        <p14:creationId xmlns:p14="http://schemas.microsoft.com/office/powerpoint/2010/main" val="305897119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9160E1B1-5A2A-A0EE-41F9-3E7008CEA757}"/>
              </a:ext>
            </a:extLst>
          </p:cNvPr>
          <p:cNvSpPr>
            <a:spLocks noGrp="1"/>
          </p:cNvSpPr>
          <p:nvPr>
            <p:ph type="title"/>
          </p:nvPr>
        </p:nvSpPr>
        <p:spPr/>
        <p:txBody>
          <a:bodyPr/>
          <a:lstStyle/>
          <a:p>
            <a:r>
              <a:rPr lang="en-AU" dirty="0"/>
              <a:t>Main Frame </a:t>
            </a:r>
            <a:endParaRPr lang="x-none" dirty="0"/>
          </a:p>
        </p:txBody>
      </p:sp>
      <p:sp>
        <p:nvSpPr>
          <p:cNvPr id="3" name="内容占位符 2">
            <a:extLst>
              <a:ext uri="{FF2B5EF4-FFF2-40B4-BE49-F238E27FC236}">
                <a16:creationId xmlns:a16="http://schemas.microsoft.com/office/drawing/2014/main" xmlns="" id="{A7F2E9CA-76F4-5AF2-B39C-E0949759A0BF}"/>
              </a:ext>
            </a:extLst>
          </p:cNvPr>
          <p:cNvSpPr>
            <a:spLocks noGrp="1"/>
          </p:cNvSpPr>
          <p:nvPr>
            <p:ph idx="1"/>
          </p:nvPr>
        </p:nvSpPr>
        <p:spPr>
          <a:xfrm>
            <a:off x="838200" y="1825625"/>
            <a:ext cx="4378693" cy="4351338"/>
          </a:xfrm>
        </p:spPr>
        <p:txBody>
          <a:bodyPr>
            <a:normAutofit/>
          </a:bodyPr>
          <a:lstStyle/>
          <a:p>
            <a:r>
              <a:rPr lang="en-US" sz="3600" b="0" i="0" dirty="0">
                <a:solidFill>
                  <a:srgbClr val="202122"/>
                </a:solidFill>
                <a:effectLst/>
                <a:latin typeface="-apple-system"/>
              </a:rPr>
              <a:t>Programmers submitted the program decks, to be read by the program, to a person working behind a counter in the computer room</a:t>
            </a:r>
          </a:p>
        </p:txBody>
      </p:sp>
      <p:sp>
        <p:nvSpPr>
          <p:cNvPr id="8" name="AutoShape 2">
            <a:extLst>
              <a:ext uri="{FF2B5EF4-FFF2-40B4-BE49-F238E27FC236}">
                <a16:creationId xmlns:a16="http://schemas.microsoft.com/office/drawing/2014/main" xmlns="" id="{5A6C550A-99E6-FFAB-0DDB-23F0CA83FA5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x-none"/>
          </a:p>
        </p:txBody>
      </p:sp>
      <p:pic>
        <p:nvPicPr>
          <p:cNvPr id="6" name="图片 5">
            <a:extLst>
              <a:ext uri="{FF2B5EF4-FFF2-40B4-BE49-F238E27FC236}">
                <a16:creationId xmlns:a16="http://schemas.microsoft.com/office/drawing/2014/main" xmlns="" id="{186FFCA9-9965-6266-2274-397D3F71B27C}"/>
              </a:ext>
            </a:extLst>
          </p:cNvPr>
          <p:cNvPicPr>
            <a:picLocks noChangeAspect="1"/>
          </p:cNvPicPr>
          <p:nvPr/>
        </p:nvPicPr>
        <p:blipFill>
          <a:blip r:embed="rId3"/>
          <a:stretch>
            <a:fillRect/>
          </a:stretch>
        </p:blipFill>
        <p:spPr>
          <a:xfrm>
            <a:off x="5398569" y="1285323"/>
            <a:ext cx="6477000" cy="5095875"/>
          </a:xfrm>
          <a:prstGeom prst="rect">
            <a:avLst/>
          </a:prstGeom>
        </p:spPr>
      </p:pic>
    </p:spTree>
    <p:extLst>
      <p:ext uri="{BB962C8B-B14F-4D97-AF65-F5344CB8AC3E}">
        <p14:creationId xmlns:p14="http://schemas.microsoft.com/office/powerpoint/2010/main" val="107891358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9160E1B1-5A2A-A0EE-41F9-3E7008CEA757}"/>
              </a:ext>
            </a:extLst>
          </p:cNvPr>
          <p:cNvSpPr>
            <a:spLocks noGrp="1"/>
          </p:cNvSpPr>
          <p:nvPr>
            <p:ph type="title"/>
          </p:nvPr>
        </p:nvSpPr>
        <p:spPr/>
        <p:txBody>
          <a:bodyPr/>
          <a:lstStyle/>
          <a:p>
            <a:r>
              <a:rPr lang="en-AU" dirty="0"/>
              <a:t>Main Frame </a:t>
            </a:r>
            <a:endParaRPr lang="x-none" dirty="0"/>
          </a:p>
        </p:txBody>
      </p:sp>
      <p:sp>
        <p:nvSpPr>
          <p:cNvPr id="3" name="内容占位符 2">
            <a:extLst>
              <a:ext uri="{FF2B5EF4-FFF2-40B4-BE49-F238E27FC236}">
                <a16:creationId xmlns:a16="http://schemas.microsoft.com/office/drawing/2014/main" xmlns="" id="{A7F2E9CA-76F4-5AF2-B39C-E0949759A0BF}"/>
              </a:ext>
            </a:extLst>
          </p:cNvPr>
          <p:cNvSpPr>
            <a:spLocks noGrp="1"/>
          </p:cNvSpPr>
          <p:nvPr>
            <p:ph idx="1"/>
          </p:nvPr>
        </p:nvSpPr>
        <p:spPr>
          <a:xfrm>
            <a:off x="838200" y="1825625"/>
            <a:ext cx="4378693" cy="4351338"/>
          </a:xfrm>
        </p:spPr>
        <p:txBody>
          <a:bodyPr>
            <a:normAutofit lnSpcReduction="10000"/>
          </a:bodyPr>
          <a:lstStyle/>
          <a:p>
            <a:r>
              <a:rPr lang="en-US" sz="4000" dirty="0">
                <a:solidFill>
                  <a:srgbClr val="202122"/>
                </a:solidFill>
                <a:latin typeface="-apple-system"/>
              </a:rPr>
              <a:t>It could take hours or days between submitting a job to the computing center and receiving the output</a:t>
            </a:r>
            <a:endParaRPr lang="x-none" sz="4000" dirty="0">
              <a:solidFill>
                <a:srgbClr val="202122"/>
              </a:solidFill>
              <a:latin typeface="-apple-system"/>
            </a:endParaRPr>
          </a:p>
        </p:txBody>
      </p:sp>
      <p:sp>
        <p:nvSpPr>
          <p:cNvPr id="8" name="AutoShape 2">
            <a:extLst>
              <a:ext uri="{FF2B5EF4-FFF2-40B4-BE49-F238E27FC236}">
                <a16:creationId xmlns:a16="http://schemas.microsoft.com/office/drawing/2014/main" xmlns="" id="{5A6C550A-99E6-FFAB-0DDB-23F0CA83FA5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x-none"/>
          </a:p>
        </p:txBody>
      </p:sp>
      <p:pic>
        <p:nvPicPr>
          <p:cNvPr id="6" name="图片 5">
            <a:extLst>
              <a:ext uri="{FF2B5EF4-FFF2-40B4-BE49-F238E27FC236}">
                <a16:creationId xmlns:a16="http://schemas.microsoft.com/office/drawing/2014/main" xmlns="" id="{186FFCA9-9965-6266-2274-397D3F71B27C}"/>
              </a:ext>
            </a:extLst>
          </p:cNvPr>
          <p:cNvPicPr>
            <a:picLocks noChangeAspect="1"/>
          </p:cNvPicPr>
          <p:nvPr/>
        </p:nvPicPr>
        <p:blipFill>
          <a:blip r:embed="rId3"/>
          <a:stretch>
            <a:fillRect/>
          </a:stretch>
        </p:blipFill>
        <p:spPr>
          <a:xfrm>
            <a:off x="5398569" y="1285323"/>
            <a:ext cx="6477000" cy="5095875"/>
          </a:xfrm>
          <a:prstGeom prst="rect">
            <a:avLst/>
          </a:prstGeom>
        </p:spPr>
      </p:pic>
    </p:spTree>
    <p:extLst>
      <p:ext uri="{BB962C8B-B14F-4D97-AF65-F5344CB8AC3E}">
        <p14:creationId xmlns:p14="http://schemas.microsoft.com/office/powerpoint/2010/main" val="321729580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Time sharing</a:t>
            </a:r>
          </a:p>
        </p:txBody>
      </p:sp>
      <p:sp>
        <p:nvSpPr>
          <p:cNvPr id="3" name="Content Placeholder 2"/>
          <p:cNvSpPr>
            <a:spLocks noGrp="1"/>
          </p:cNvSpPr>
          <p:nvPr>
            <p:ph idx="1"/>
          </p:nvPr>
        </p:nvSpPr>
        <p:spPr/>
        <p:txBody>
          <a:bodyPr/>
          <a:lstStyle/>
          <a:p>
            <a:r>
              <a:rPr lang="en-GB" dirty="0"/>
              <a:t>In the 1950s, companies started to use large mainframe computers, but it was too expensive to buy a computer for each user. </a:t>
            </a:r>
          </a:p>
          <a:p>
            <a:r>
              <a:rPr lang="en-GB" dirty="0"/>
              <a:t>So, during the late 1950s and early 1960s, a process called time sharing was developed to make more efficient use of expensive processor time on the central mainframe.</a:t>
            </a:r>
          </a:p>
          <a:p>
            <a:r>
              <a:rPr lang="en-GB" dirty="0"/>
              <a:t>Time sharing enabled users to access numerous instances of computing mainframes simultaneously, maximizing processing power and minimizing downtime. </a:t>
            </a:r>
          </a:p>
          <a:p>
            <a:r>
              <a:rPr lang="en-GB" dirty="0"/>
              <a:t>This idea represents </a:t>
            </a:r>
            <a:r>
              <a:rPr lang="en-GB" dirty="0">
                <a:solidFill>
                  <a:srgbClr val="FF0000"/>
                </a:solidFill>
              </a:rPr>
              <a:t>the first use of shared computing resources</a:t>
            </a:r>
            <a:r>
              <a:rPr lang="en-GB" dirty="0"/>
              <a:t>, the foundation of modern cloud computing.</a:t>
            </a:r>
          </a:p>
        </p:txBody>
      </p:sp>
    </p:spTree>
    <p:extLst>
      <p:ext uri="{BB962C8B-B14F-4D97-AF65-F5344CB8AC3E}">
        <p14:creationId xmlns:p14="http://schemas.microsoft.com/office/powerpoint/2010/main" val="8768362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Global network</a:t>
            </a:r>
          </a:p>
        </p:txBody>
      </p:sp>
      <p:sp>
        <p:nvSpPr>
          <p:cNvPr id="3" name="Content Placeholder 2"/>
          <p:cNvSpPr>
            <a:spLocks noGrp="1"/>
          </p:cNvSpPr>
          <p:nvPr>
            <p:ph idx="1"/>
          </p:nvPr>
        </p:nvSpPr>
        <p:spPr/>
        <p:txBody>
          <a:bodyPr/>
          <a:lstStyle/>
          <a:p>
            <a:r>
              <a:rPr lang="en-GB" dirty="0"/>
              <a:t>The origins of delivering computing resources using a global network are rooted in 1969 when American computer scientist J.C.R. </a:t>
            </a:r>
            <a:r>
              <a:rPr lang="en-GB" dirty="0" err="1"/>
              <a:t>Licklider</a:t>
            </a:r>
            <a:r>
              <a:rPr lang="en-GB" dirty="0"/>
              <a:t> helped create the Advanced Research Projects Agency Network, the so-called precursor to the internet. </a:t>
            </a:r>
          </a:p>
          <a:p>
            <a:r>
              <a:rPr lang="en-GB" dirty="0" err="1"/>
              <a:t>Licklider's</a:t>
            </a:r>
            <a:r>
              <a:rPr lang="en-GB" dirty="0"/>
              <a:t> goal was to connect computers across the globe in a way that would </a:t>
            </a:r>
            <a:r>
              <a:rPr lang="en-GB" dirty="0">
                <a:solidFill>
                  <a:srgbClr val="FF0000"/>
                </a:solidFill>
              </a:rPr>
              <a:t>enable users to access programs and information from any location</a:t>
            </a:r>
            <a:r>
              <a:rPr lang="en-GB" dirty="0"/>
              <a:t>.</a:t>
            </a:r>
          </a:p>
        </p:txBody>
      </p:sp>
    </p:spTree>
    <p:extLst>
      <p:ext uri="{BB962C8B-B14F-4D97-AF65-F5344CB8AC3E}">
        <p14:creationId xmlns:p14="http://schemas.microsoft.com/office/powerpoint/2010/main" val="37293708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Virtualization</a:t>
            </a:r>
          </a:p>
        </p:txBody>
      </p:sp>
      <p:sp>
        <p:nvSpPr>
          <p:cNvPr id="3" name="Content Placeholder 2"/>
          <p:cNvSpPr>
            <a:spLocks noGrp="1"/>
          </p:cNvSpPr>
          <p:nvPr>
            <p:ph idx="1"/>
          </p:nvPr>
        </p:nvSpPr>
        <p:spPr/>
        <p:txBody>
          <a:bodyPr>
            <a:normAutofit/>
          </a:bodyPr>
          <a:lstStyle/>
          <a:p>
            <a:r>
              <a:rPr lang="en-GB" sz="3600" dirty="0"/>
              <a:t>It refers to the process of </a:t>
            </a:r>
            <a:r>
              <a:rPr lang="en-GB" sz="3600" dirty="0">
                <a:highlight>
                  <a:srgbClr val="FFFF00"/>
                </a:highlight>
              </a:rPr>
              <a:t>creating a virtual layer over the hardware </a:t>
            </a:r>
            <a:r>
              <a:rPr lang="en-GB" sz="3600" dirty="0"/>
              <a:t>which allows the user to run multiple instances simultaneously on the hardware. </a:t>
            </a:r>
          </a:p>
          <a:p>
            <a:r>
              <a:rPr lang="en-GB" sz="3600" dirty="0"/>
              <a:t>In the 1970s, cloud computing began taking a more tangible shape with the introduction of the first VMs (virtual machines), </a:t>
            </a:r>
            <a:r>
              <a:rPr lang="en-GB" sz="3600" dirty="0">
                <a:solidFill>
                  <a:srgbClr val="FF0000"/>
                </a:solidFill>
              </a:rPr>
              <a:t>enabling users to run more than one computing system within a single physical setup</a:t>
            </a:r>
            <a:r>
              <a:rPr lang="en-GB" sz="3600" dirty="0"/>
              <a:t>. </a:t>
            </a:r>
          </a:p>
          <a:p>
            <a:endParaRPr lang="en-GB" sz="3600" dirty="0"/>
          </a:p>
        </p:txBody>
      </p:sp>
    </p:spTree>
    <p:extLst>
      <p:ext uri="{BB962C8B-B14F-4D97-AF65-F5344CB8AC3E}">
        <p14:creationId xmlns:p14="http://schemas.microsoft.com/office/powerpoint/2010/main" val="29366206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Web Applications</a:t>
            </a:r>
          </a:p>
        </p:txBody>
      </p:sp>
      <p:sp>
        <p:nvSpPr>
          <p:cNvPr id="3" name="Content Placeholder 2"/>
          <p:cNvSpPr>
            <a:spLocks noGrp="1"/>
          </p:cNvSpPr>
          <p:nvPr>
            <p:ph idx="1"/>
          </p:nvPr>
        </p:nvSpPr>
        <p:spPr>
          <a:xfrm>
            <a:off x="838200" y="1835899"/>
            <a:ext cx="10515600" cy="4351338"/>
          </a:xfrm>
        </p:spPr>
        <p:txBody>
          <a:bodyPr>
            <a:normAutofit/>
          </a:bodyPr>
          <a:lstStyle/>
          <a:p>
            <a:r>
              <a:rPr lang="en-GB" sz="3600" dirty="0"/>
              <a:t>In the 1970s and 1980s, Microsoft, Apple and IBM developed technologies that enhanced the cloud environment and advanced the use of the cloud server and server hosting. </a:t>
            </a:r>
          </a:p>
          <a:p>
            <a:r>
              <a:rPr lang="en-GB" sz="3600" dirty="0"/>
              <a:t>Then, in 1999, Salesforce became the first company to </a:t>
            </a:r>
            <a:r>
              <a:rPr lang="en-GB" sz="3600" dirty="0">
                <a:solidFill>
                  <a:srgbClr val="FF0000"/>
                </a:solidFill>
              </a:rPr>
              <a:t>deliver business applications from a website</a:t>
            </a:r>
            <a:r>
              <a:rPr lang="en-GB" sz="3600" dirty="0"/>
              <a:t>.</a:t>
            </a:r>
          </a:p>
        </p:txBody>
      </p:sp>
    </p:spTree>
    <p:extLst>
      <p:ext uri="{BB962C8B-B14F-4D97-AF65-F5344CB8AC3E}">
        <p14:creationId xmlns:p14="http://schemas.microsoft.com/office/powerpoint/2010/main" val="22380781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Web Services</a:t>
            </a:r>
          </a:p>
        </p:txBody>
      </p:sp>
      <p:sp>
        <p:nvSpPr>
          <p:cNvPr id="3" name="Content Placeholder 2"/>
          <p:cNvSpPr>
            <a:spLocks noGrp="1"/>
          </p:cNvSpPr>
          <p:nvPr>
            <p:ph idx="1"/>
          </p:nvPr>
        </p:nvSpPr>
        <p:spPr/>
        <p:txBody>
          <a:bodyPr>
            <a:normAutofit fontScale="92500" lnSpcReduction="10000"/>
          </a:bodyPr>
          <a:lstStyle/>
          <a:p>
            <a:r>
              <a:rPr lang="en-GB" sz="3600" dirty="0"/>
              <a:t>In 2006, Amazon launched AWS, providing such services as </a:t>
            </a:r>
            <a:r>
              <a:rPr lang="en-GB" sz="3200" dirty="0">
                <a:solidFill>
                  <a:srgbClr val="FF0000"/>
                </a:solidFill>
              </a:rPr>
              <a:t>computing and storage in the cloud</a:t>
            </a:r>
          </a:p>
          <a:p>
            <a:pPr lvl="1"/>
            <a:r>
              <a:rPr lang="en-GB" sz="3200" dirty="0"/>
              <a:t>Simple Storage Service (S3) </a:t>
            </a:r>
          </a:p>
          <a:p>
            <a:pPr lvl="1"/>
            <a:r>
              <a:rPr lang="en-GB" sz="3200" dirty="0"/>
              <a:t>Elastic Compute Cloud (EC2)</a:t>
            </a:r>
          </a:p>
          <a:p>
            <a:r>
              <a:rPr lang="en-GB" sz="3600" dirty="0"/>
              <a:t>These products pioneered the usage of </a:t>
            </a:r>
            <a:r>
              <a:rPr lang="en-GB" sz="3600" dirty="0">
                <a:solidFill>
                  <a:srgbClr val="FF0000"/>
                </a:solidFill>
              </a:rPr>
              <a:t>server virtualization </a:t>
            </a:r>
            <a:r>
              <a:rPr lang="en-GB" sz="3600" dirty="0"/>
              <a:t>to deliver IaaS at a cheaper </a:t>
            </a:r>
            <a:r>
              <a:rPr lang="en-GB" sz="3600" dirty="0">
                <a:solidFill>
                  <a:srgbClr val="FF0000"/>
                </a:solidFill>
              </a:rPr>
              <a:t>and on-demand pricing basis</a:t>
            </a:r>
            <a:r>
              <a:rPr lang="en-GB" sz="3600" dirty="0"/>
              <a:t>.</a:t>
            </a:r>
          </a:p>
          <a:p>
            <a:r>
              <a:rPr lang="en-GB" sz="3600" dirty="0"/>
              <a:t>Following suit, the other major tech players, including Microsoft and Google, subsequently launched their own cloud offerings to compete with AWS</a:t>
            </a:r>
          </a:p>
        </p:txBody>
      </p:sp>
    </p:spTree>
    <p:extLst>
      <p:ext uri="{BB962C8B-B14F-4D97-AF65-F5344CB8AC3E}">
        <p14:creationId xmlns:p14="http://schemas.microsoft.com/office/powerpoint/2010/main" val="17593865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GB" dirty="0"/>
              <a:t>Intended Learning Outcomes</a:t>
            </a:r>
          </a:p>
        </p:txBody>
      </p:sp>
      <p:sp>
        <p:nvSpPr>
          <p:cNvPr id="3" name="内容占位符 2"/>
          <p:cNvSpPr>
            <a:spLocks noGrp="1"/>
          </p:cNvSpPr>
          <p:nvPr>
            <p:ph idx="1"/>
          </p:nvPr>
        </p:nvSpPr>
        <p:spPr/>
        <p:txBody>
          <a:bodyPr/>
          <a:lstStyle/>
          <a:p>
            <a:r>
              <a:rPr lang="en-GB" sz="4000" dirty="0"/>
              <a:t>By the end of this lesson you will be able to:</a:t>
            </a:r>
          </a:p>
          <a:p>
            <a:pPr lvl="1"/>
            <a:r>
              <a:rPr lang="en-GB" sz="3600" dirty="0" smtClean="0"/>
              <a:t>Estimate </a:t>
            </a:r>
            <a:r>
              <a:rPr lang="en-GB" sz="3600" dirty="0"/>
              <a:t>your workload in this subject</a:t>
            </a:r>
          </a:p>
          <a:p>
            <a:pPr lvl="1"/>
            <a:r>
              <a:rPr lang="en-GB" sz="3600" dirty="0">
                <a:solidFill>
                  <a:srgbClr val="FF0000"/>
                </a:solidFill>
              </a:rPr>
              <a:t>Understand the main concepts and importance of </a:t>
            </a:r>
            <a:r>
              <a:rPr lang="en-GB" sz="3600" dirty="0" smtClean="0">
                <a:solidFill>
                  <a:srgbClr val="FF0000"/>
                </a:solidFill>
              </a:rPr>
              <a:t>cloud computing technology</a:t>
            </a:r>
            <a:endParaRPr lang="en-GB" sz="3600" dirty="0">
              <a:solidFill>
                <a:srgbClr val="FF0000"/>
              </a:solidFill>
            </a:endParaRPr>
          </a:p>
          <a:p>
            <a:endParaRPr lang="en-GB" dirty="0"/>
          </a:p>
        </p:txBody>
      </p:sp>
    </p:spTree>
    <p:extLst>
      <p:ext uri="{BB962C8B-B14F-4D97-AF65-F5344CB8AC3E}">
        <p14:creationId xmlns:p14="http://schemas.microsoft.com/office/powerpoint/2010/main" val="23144303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Cloud computing advantages</a:t>
            </a:r>
          </a:p>
        </p:txBody>
      </p:sp>
      <p:sp>
        <p:nvSpPr>
          <p:cNvPr id="3" name="Content Placeholder 2"/>
          <p:cNvSpPr>
            <a:spLocks noGrp="1"/>
          </p:cNvSpPr>
          <p:nvPr>
            <p:ph idx="1"/>
          </p:nvPr>
        </p:nvSpPr>
        <p:spPr/>
        <p:txBody>
          <a:bodyPr>
            <a:normAutofit/>
          </a:bodyPr>
          <a:lstStyle/>
          <a:p>
            <a:endParaRPr lang="en-GB" sz="4400" dirty="0"/>
          </a:p>
        </p:txBody>
      </p:sp>
    </p:spTree>
    <p:extLst>
      <p:ext uri="{BB962C8B-B14F-4D97-AF65-F5344CB8AC3E}">
        <p14:creationId xmlns:p14="http://schemas.microsoft.com/office/powerpoint/2010/main" val="679780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Cloud computing advantages</a:t>
            </a:r>
          </a:p>
        </p:txBody>
      </p:sp>
      <p:sp>
        <p:nvSpPr>
          <p:cNvPr id="3" name="Content Placeholder 2"/>
          <p:cNvSpPr>
            <a:spLocks noGrp="1"/>
          </p:cNvSpPr>
          <p:nvPr>
            <p:ph idx="1"/>
          </p:nvPr>
        </p:nvSpPr>
        <p:spPr/>
        <p:txBody>
          <a:bodyPr>
            <a:normAutofit/>
          </a:bodyPr>
          <a:lstStyle/>
          <a:p>
            <a:r>
              <a:rPr lang="en-GB" sz="4400" dirty="0"/>
              <a:t>Cost savings</a:t>
            </a:r>
          </a:p>
          <a:p>
            <a:r>
              <a:rPr lang="en-GB" sz="4400" dirty="0"/>
              <a:t>Increased productivity</a:t>
            </a:r>
          </a:p>
          <a:p>
            <a:r>
              <a:rPr lang="en-GB" sz="4400" dirty="0"/>
              <a:t>Business continuity and disaster recovery </a:t>
            </a:r>
          </a:p>
          <a:p>
            <a:endParaRPr lang="en-GB" sz="4400" dirty="0"/>
          </a:p>
        </p:txBody>
      </p:sp>
    </p:spTree>
    <p:extLst>
      <p:ext uri="{BB962C8B-B14F-4D97-AF65-F5344CB8AC3E}">
        <p14:creationId xmlns:p14="http://schemas.microsoft.com/office/powerpoint/2010/main" val="3088929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Cost savings</a:t>
            </a:r>
            <a:endParaRPr lang="en-GB" dirty="0"/>
          </a:p>
        </p:txBody>
      </p:sp>
      <p:sp>
        <p:nvSpPr>
          <p:cNvPr id="3" name="Content Placeholder 2"/>
          <p:cNvSpPr>
            <a:spLocks noGrp="1"/>
          </p:cNvSpPr>
          <p:nvPr>
            <p:ph idx="1"/>
          </p:nvPr>
        </p:nvSpPr>
        <p:spPr/>
        <p:txBody>
          <a:bodyPr>
            <a:normAutofit/>
          </a:bodyPr>
          <a:lstStyle/>
          <a:p>
            <a:r>
              <a:rPr lang="en-US" sz="4400" dirty="0"/>
              <a:t>Money</a:t>
            </a:r>
          </a:p>
          <a:p>
            <a:r>
              <a:rPr lang="en-US" sz="4400" dirty="0"/>
              <a:t>Time</a:t>
            </a:r>
            <a:endParaRPr lang="en-GB" sz="4400" dirty="0"/>
          </a:p>
        </p:txBody>
      </p:sp>
      <p:pic>
        <p:nvPicPr>
          <p:cNvPr id="13316"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443476" y="2863633"/>
            <a:ext cx="5267699" cy="35113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701976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Money savings</a:t>
            </a:r>
            <a:endParaRPr lang="en-GB" dirty="0"/>
          </a:p>
        </p:txBody>
      </p:sp>
      <p:sp>
        <p:nvSpPr>
          <p:cNvPr id="3" name="Content Placeholder 2"/>
          <p:cNvSpPr>
            <a:spLocks noGrp="1"/>
          </p:cNvSpPr>
          <p:nvPr>
            <p:ph idx="1"/>
          </p:nvPr>
        </p:nvSpPr>
        <p:spPr/>
        <p:txBody>
          <a:bodyPr>
            <a:normAutofit/>
          </a:bodyPr>
          <a:lstStyle/>
          <a:p>
            <a:r>
              <a:rPr lang="en-GB" sz="3600" dirty="0"/>
              <a:t>Minimize up-front IT infrastructure costs</a:t>
            </a:r>
          </a:p>
          <a:p>
            <a:r>
              <a:rPr lang="en-GB" sz="3600" dirty="0"/>
              <a:t>Minimize hardware cost</a:t>
            </a:r>
          </a:p>
          <a:p>
            <a:r>
              <a:rPr lang="en-GB" sz="3600" dirty="0"/>
              <a:t>Minimize software cost</a:t>
            </a:r>
          </a:p>
          <a:p>
            <a:r>
              <a:rPr lang="en-GB" sz="3600"/>
              <a:t>Minimize </a:t>
            </a:r>
            <a:r>
              <a:rPr lang="en-GB" sz="3600" dirty="0"/>
              <a:t>downtime cost</a:t>
            </a:r>
          </a:p>
          <a:p>
            <a:r>
              <a:rPr lang="en-GB" sz="3600" dirty="0"/>
              <a:t>…</a:t>
            </a:r>
          </a:p>
          <a:p>
            <a:endParaRPr lang="en-GB" sz="3600" dirty="0"/>
          </a:p>
        </p:txBody>
      </p:sp>
      <p:pic>
        <p:nvPicPr>
          <p:cNvPr id="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775722" y="3597965"/>
            <a:ext cx="4262523" cy="28483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67805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Minimize up-front IT infrastructure costs (1)</a:t>
            </a:r>
          </a:p>
        </p:txBody>
      </p:sp>
      <p:sp>
        <p:nvSpPr>
          <p:cNvPr id="3" name="Content Placeholder 2"/>
          <p:cNvSpPr>
            <a:spLocks noGrp="1"/>
          </p:cNvSpPr>
          <p:nvPr>
            <p:ph idx="1"/>
          </p:nvPr>
        </p:nvSpPr>
        <p:spPr>
          <a:xfrm>
            <a:off x="838200" y="1825625"/>
            <a:ext cx="5232524" cy="4351338"/>
          </a:xfrm>
        </p:spPr>
        <p:txBody>
          <a:bodyPr>
            <a:normAutofit/>
          </a:bodyPr>
          <a:lstStyle/>
          <a:p>
            <a:r>
              <a:rPr lang="en-GB" sz="3600" dirty="0"/>
              <a:t>Companies can swap costly server </a:t>
            </a:r>
            <a:r>
              <a:rPr lang="en-GB" sz="3600" dirty="0" err="1"/>
              <a:t>centers</a:t>
            </a:r>
            <a:r>
              <a:rPr lang="en-GB" sz="3600" dirty="0"/>
              <a:t> and IT departments for fast Internet connections, where employees interact with the cloud online to complete their tasks.</a:t>
            </a:r>
          </a:p>
          <a:p>
            <a:endParaRPr lang="en-GB" sz="3600" dirty="0"/>
          </a:p>
        </p:txBody>
      </p:sp>
      <p:pic>
        <p:nvPicPr>
          <p:cNvPr id="6" name="Picture 2" descr="Cloud Comput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40956" y="2088252"/>
            <a:ext cx="5297943" cy="35319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50937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8835424" y="1875954"/>
            <a:ext cx="6351637" cy="4600639"/>
            <a:chOff x="5724005" y="2083496"/>
            <a:chExt cx="5649628" cy="3866367"/>
          </a:xfrm>
        </p:grpSpPr>
        <p:pic>
          <p:nvPicPr>
            <p:cNvPr id="4" name="Picture 2" descr="Cloud Comput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24005" y="2247091"/>
              <a:ext cx="5297943" cy="3531962"/>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7741085" y="2083496"/>
              <a:ext cx="3632548" cy="38663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2" name="Title 1"/>
          <p:cNvSpPr>
            <a:spLocks noGrp="1"/>
          </p:cNvSpPr>
          <p:nvPr>
            <p:ph type="title"/>
          </p:nvPr>
        </p:nvSpPr>
        <p:spPr/>
        <p:txBody>
          <a:bodyPr/>
          <a:lstStyle/>
          <a:p>
            <a:r>
              <a:rPr lang="en-GB" dirty="0"/>
              <a:t>Minimize up-front IT infrastructure costs (2)</a:t>
            </a:r>
          </a:p>
        </p:txBody>
      </p:sp>
      <p:sp>
        <p:nvSpPr>
          <p:cNvPr id="3" name="Content Placeholder 2"/>
          <p:cNvSpPr>
            <a:spLocks noGrp="1"/>
          </p:cNvSpPr>
          <p:nvPr>
            <p:ph idx="1"/>
          </p:nvPr>
        </p:nvSpPr>
        <p:spPr>
          <a:xfrm>
            <a:off x="838200" y="1825625"/>
            <a:ext cx="7587641" cy="4351338"/>
          </a:xfrm>
        </p:spPr>
        <p:txBody>
          <a:bodyPr>
            <a:normAutofit fontScale="92500" lnSpcReduction="10000"/>
          </a:bodyPr>
          <a:lstStyle/>
          <a:p>
            <a:r>
              <a:rPr lang="en-US" sz="3600" dirty="0"/>
              <a:t>Before cloud computing</a:t>
            </a:r>
            <a:endParaRPr lang="en-GB" sz="3600" dirty="0"/>
          </a:p>
          <a:p>
            <a:pPr lvl="1"/>
            <a:r>
              <a:rPr lang="en-US" altLang="zh-CN" sz="3200" dirty="0"/>
              <a:t>C</a:t>
            </a:r>
            <a:r>
              <a:rPr lang="en-GB" sz="3200" dirty="0" err="1"/>
              <a:t>ompanies</a:t>
            </a:r>
            <a:r>
              <a:rPr lang="en-GB" sz="3200" dirty="0"/>
              <a:t> were </a:t>
            </a:r>
            <a:r>
              <a:rPr lang="en-GB" sz="3200" dirty="0">
                <a:solidFill>
                  <a:srgbClr val="FF0000"/>
                </a:solidFill>
              </a:rPr>
              <a:t>required to purchase, construct, and maintain costly information management technology and infrastructure </a:t>
            </a:r>
            <a:r>
              <a:rPr lang="en-GB" sz="3200" dirty="0"/>
              <a:t>- server centres </a:t>
            </a:r>
          </a:p>
          <a:p>
            <a:pPr lvl="2"/>
            <a:r>
              <a:rPr lang="en-GB" sz="2800" dirty="0"/>
              <a:t>a database server, mail server, networking, firewalls, routers, modem, switches, QPS (Query Per Second means how much queries or load will be handled by the server), configurable system, high net speed,</a:t>
            </a:r>
          </a:p>
          <a:p>
            <a:pPr lvl="2"/>
            <a:r>
              <a:rPr lang="en-GB" sz="2800" dirty="0"/>
              <a:t>the maintenance engineers</a:t>
            </a:r>
          </a:p>
        </p:txBody>
      </p:sp>
    </p:spTree>
    <p:extLst>
      <p:ext uri="{BB962C8B-B14F-4D97-AF65-F5344CB8AC3E}">
        <p14:creationId xmlns:p14="http://schemas.microsoft.com/office/powerpoint/2010/main" val="31835571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6551112" y="1878904"/>
            <a:ext cx="5341047" cy="3607670"/>
            <a:chOff x="6551112" y="1878904"/>
            <a:chExt cx="5341047" cy="360767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94672" y="1955974"/>
              <a:ext cx="5297487" cy="353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6551112" y="1878904"/>
              <a:ext cx="2062620" cy="35532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2" name="Title 1"/>
          <p:cNvSpPr>
            <a:spLocks noGrp="1"/>
          </p:cNvSpPr>
          <p:nvPr>
            <p:ph type="title"/>
          </p:nvPr>
        </p:nvSpPr>
        <p:spPr/>
        <p:txBody>
          <a:bodyPr/>
          <a:lstStyle/>
          <a:p>
            <a:r>
              <a:rPr lang="en-GB" dirty="0"/>
              <a:t>Minimize up-front IT infrastructure costs (2)</a:t>
            </a:r>
          </a:p>
        </p:txBody>
      </p:sp>
      <p:sp>
        <p:nvSpPr>
          <p:cNvPr id="3" name="Content Placeholder 2"/>
          <p:cNvSpPr>
            <a:spLocks noGrp="1"/>
          </p:cNvSpPr>
          <p:nvPr>
            <p:ph idx="1"/>
          </p:nvPr>
        </p:nvSpPr>
        <p:spPr>
          <a:xfrm>
            <a:off x="838200" y="1825625"/>
            <a:ext cx="7746304" cy="4351338"/>
          </a:xfrm>
        </p:spPr>
        <p:txBody>
          <a:bodyPr>
            <a:normAutofit fontScale="92500"/>
          </a:bodyPr>
          <a:lstStyle/>
          <a:p>
            <a:r>
              <a:rPr lang="en-US" sz="4000" dirty="0"/>
              <a:t>After cloud computing</a:t>
            </a:r>
            <a:endParaRPr lang="en-GB" sz="4000" dirty="0"/>
          </a:p>
          <a:p>
            <a:pPr lvl="1"/>
            <a:r>
              <a:rPr lang="en-GB" sz="3600" dirty="0"/>
              <a:t>They </a:t>
            </a:r>
            <a:r>
              <a:rPr lang="en-GB" sz="3600" dirty="0">
                <a:solidFill>
                  <a:srgbClr val="FF0000"/>
                </a:solidFill>
              </a:rPr>
              <a:t>don't have to invest in hardware, facilities, utilities or building large data </a:t>
            </a:r>
            <a:r>
              <a:rPr lang="en-GB" sz="3600" dirty="0" err="1">
                <a:solidFill>
                  <a:srgbClr val="FF0000"/>
                </a:solidFill>
              </a:rPr>
              <a:t>centers</a:t>
            </a:r>
            <a:r>
              <a:rPr lang="en-GB" sz="3600" dirty="0">
                <a:solidFill>
                  <a:srgbClr val="FF0000"/>
                </a:solidFill>
              </a:rPr>
              <a:t> </a:t>
            </a:r>
            <a:r>
              <a:rPr lang="en-GB" sz="3600" dirty="0"/>
              <a:t>to accommodate their growing businesses. </a:t>
            </a:r>
          </a:p>
          <a:p>
            <a:pPr lvl="1"/>
            <a:r>
              <a:rPr lang="en-GB" sz="3600" dirty="0"/>
              <a:t>Companies </a:t>
            </a:r>
            <a:r>
              <a:rPr lang="en-GB" sz="3600" dirty="0">
                <a:solidFill>
                  <a:srgbClr val="FF0000"/>
                </a:solidFill>
              </a:rPr>
              <a:t>don't need large IT teams </a:t>
            </a:r>
            <a:r>
              <a:rPr lang="en-GB" sz="3600" dirty="0"/>
              <a:t>because they can rely on the expertise of their cloud providers' teams.</a:t>
            </a:r>
          </a:p>
        </p:txBody>
      </p:sp>
    </p:spTree>
    <p:extLst>
      <p:ext uri="{BB962C8B-B14F-4D97-AF65-F5344CB8AC3E}">
        <p14:creationId xmlns:p14="http://schemas.microsoft.com/office/powerpoint/2010/main" val="9119993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Minimize hardware cost</a:t>
            </a:r>
          </a:p>
        </p:txBody>
      </p:sp>
      <p:sp>
        <p:nvSpPr>
          <p:cNvPr id="3" name="Content Placeholder 2"/>
          <p:cNvSpPr>
            <a:spLocks noGrp="1"/>
          </p:cNvSpPr>
          <p:nvPr>
            <p:ph idx="1"/>
          </p:nvPr>
        </p:nvSpPr>
        <p:spPr/>
        <p:txBody>
          <a:bodyPr>
            <a:normAutofit/>
          </a:bodyPr>
          <a:lstStyle/>
          <a:p>
            <a:r>
              <a:rPr lang="en-GB" sz="3600" dirty="0"/>
              <a:t>Traditional desktop software runs on desktop PC and demands high processing power and hard disk space– costly</a:t>
            </a:r>
          </a:p>
          <a:p>
            <a:r>
              <a:rPr lang="en-GB" sz="3600" dirty="0"/>
              <a:t>Running cloud computing’s web-based applications does not require a high-powered and high-priced computer</a:t>
            </a:r>
          </a:p>
          <a:p>
            <a:pPr lvl="1"/>
            <a:r>
              <a:rPr lang="en-GB" sz="3200" dirty="0">
                <a:solidFill>
                  <a:srgbClr val="FF0000"/>
                </a:solidFill>
              </a:rPr>
              <a:t>PC can be less expensive</a:t>
            </a:r>
            <a:r>
              <a:rPr lang="en-GB" sz="3200" dirty="0"/>
              <a:t>, with a smaller hard disk, less memory, more efficient processor... </a:t>
            </a:r>
          </a:p>
        </p:txBody>
      </p:sp>
    </p:spTree>
    <p:extLst>
      <p:ext uri="{BB962C8B-B14F-4D97-AF65-F5344CB8AC3E}">
        <p14:creationId xmlns:p14="http://schemas.microsoft.com/office/powerpoint/2010/main" val="341255353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Minimize software cost</a:t>
            </a:r>
          </a:p>
        </p:txBody>
      </p:sp>
      <p:sp>
        <p:nvSpPr>
          <p:cNvPr id="3" name="Content Placeholder 2"/>
          <p:cNvSpPr>
            <a:spLocks noGrp="1"/>
          </p:cNvSpPr>
          <p:nvPr>
            <p:ph idx="1"/>
          </p:nvPr>
        </p:nvSpPr>
        <p:spPr/>
        <p:txBody>
          <a:bodyPr>
            <a:normAutofit/>
          </a:bodyPr>
          <a:lstStyle/>
          <a:p>
            <a:r>
              <a:rPr lang="en-GB" sz="3600" dirty="0"/>
              <a:t>Instead of purchasing expensive software applications, companies can get most of wheat they need in the cloud</a:t>
            </a:r>
          </a:p>
          <a:p>
            <a:pPr lvl="1"/>
            <a:r>
              <a:rPr lang="en-GB" sz="2800" dirty="0"/>
              <a:t>Many cloud computing applications are available for free</a:t>
            </a:r>
          </a:p>
          <a:p>
            <a:r>
              <a:rPr lang="en-GB" sz="3600" dirty="0"/>
              <a:t>Instant software updates without high upgrade costs</a:t>
            </a:r>
          </a:p>
          <a:p>
            <a:pPr lvl="1"/>
            <a:r>
              <a:rPr lang="en-GB" sz="2800" dirty="0"/>
              <a:t>When the application is web-based, updates happen automatically available the next time you log into the cloud </a:t>
            </a:r>
          </a:p>
          <a:p>
            <a:pPr lvl="1"/>
            <a:r>
              <a:rPr lang="en-GB" sz="2800" dirty="0"/>
              <a:t>When you access a web-based application, you get the latest version without needing to pay for or download an upgrade</a:t>
            </a:r>
          </a:p>
          <a:p>
            <a:endParaRPr lang="en-GB" sz="3600" dirty="0"/>
          </a:p>
        </p:txBody>
      </p:sp>
    </p:spTree>
    <p:extLst>
      <p:ext uri="{BB962C8B-B14F-4D97-AF65-F5344CB8AC3E}">
        <p14:creationId xmlns:p14="http://schemas.microsoft.com/office/powerpoint/2010/main" val="16895889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Minimize downtime cost</a:t>
            </a:r>
          </a:p>
        </p:txBody>
      </p:sp>
      <p:sp>
        <p:nvSpPr>
          <p:cNvPr id="3" name="Content Placeholder 2"/>
          <p:cNvSpPr>
            <a:spLocks noGrp="1"/>
          </p:cNvSpPr>
          <p:nvPr>
            <p:ph idx="1"/>
          </p:nvPr>
        </p:nvSpPr>
        <p:spPr/>
        <p:txBody>
          <a:bodyPr>
            <a:normAutofit/>
          </a:bodyPr>
          <a:lstStyle/>
          <a:p>
            <a:r>
              <a:rPr lang="en-GB" sz="3600" dirty="0"/>
              <a:t>Cloud computing also cuts costs related to downtime</a:t>
            </a:r>
          </a:p>
          <a:p>
            <a:pPr lvl="1"/>
            <a:r>
              <a:rPr lang="en-GB" sz="3200" dirty="0"/>
              <a:t> Downtime - the time during which a computer or IT system is unavailable, offline or not operational</a:t>
            </a:r>
          </a:p>
          <a:p>
            <a:r>
              <a:rPr lang="en-GB" sz="3600" dirty="0"/>
              <a:t>Since downtime rarely happens in cloud computing, companies don't have to spend time and money to fix any issues that might be related to downtime</a:t>
            </a:r>
          </a:p>
          <a:p>
            <a:endParaRPr lang="en-GB" sz="3600" dirty="0"/>
          </a:p>
        </p:txBody>
      </p:sp>
    </p:spTree>
    <p:extLst>
      <p:ext uri="{BB962C8B-B14F-4D97-AF65-F5344CB8AC3E}">
        <p14:creationId xmlns:p14="http://schemas.microsoft.com/office/powerpoint/2010/main" val="38350473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441954"/>
            <a:ext cx="9144000" cy="1790700"/>
          </a:xfrm>
        </p:spPr>
        <p:txBody>
          <a:bodyPr>
            <a:noAutofit/>
          </a:bodyPr>
          <a:lstStyle/>
          <a:p>
            <a:r>
              <a:rPr lang="en-US" sz="6600" dirty="0"/>
              <a:t>COMP3050</a:t>
            </a:r>
            <a:r>
              <a:rPr lang="en-US" sz="4950" dirty="0"/>
              <a:t/>
            </a:r>
            <a:br>
              <a:rPr lang="en-US" sz="4950" dirty="0"/>
            </a:br>
            <a:r>
              <a:rPr lang="en-US" sz="4950" dirty="0"/>
              <a:t>Cloud Computing Technology</a:t>
            </a:r>
            <a:endParaRPr lang="en-US" sz="3300" dirty="0"/>
          </a:p>
        </p:txBody>
      </p:sp>
      <p:sp>
        <p:nvSpPr>
          <p:cNvPr id="7" name="副标题 6"/>
          <p:cNvSpPr>
            <a:spLocks noGrp="1"/>
          </p:cNvSpPr>
          <p:nvPr>
            <p:ph type="subTitle" idx="1"/>
          </p:nvPr>
        </p:nvSpPr>
        <p:spPr/>
        <p:txBody>
          <a:bodyPr/>
          <a:lstStyle/>
          <a:p>
            <a:endParaRPr lang="en-GB" dirty="0"/>
          </a:p>
        </p:txBody>
      </p:sp>
    </p:spTree>
    <p:extLst>
      <p:ext uri="{BB962C8B-B14F-4D97-AF65-F5344CB8AC3E}">
        <p14:creationId xmlns:p14="http://schemas.microsoft.com/office/powerpoint/2010/main" val="3158778316"/>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Time savings</a:t>
            </a:r>
            <a:endParaRPr lang="en-GB" dirty="0"/>
          </a:p>
        </p:txBody>
      </p:sp>
      <p:sp>
        <p:nvSpPr>
          <p:cNvPr id="3" name="Content Placeholder 2"/>
          <p:cNvSpPr>
            <a:spLocks noGrp="1"/>
          </p:cNvSpPr>
          <p:nvPr>
            <p:ph idx="1"/>
          </p:nvPr>
        </p:nvSpPr>
        <p:spPr/>
        <p:txBody>
          <a:bodyPr>
            <a:normAutofit/>
          </a:bodyPr>
          <a:lstStyle/>
          <a:p>
            <a:r>
              <a:rPr lang="en-US" sz="4400" dirty="0"/>
              <a:t>Minimize application development time</a:t>
            </a:r>
          </a:p>
          <a:p>
            <a:r>
              <a:rPr lang="en-US" sz="4400" dirty="0"/>
              <a:t>Minimize management time </a:t>
            </a:r>
          </a:p>
          <a:p>
            <a:r>
              <a:rPr lang="en-US" sz="4400" dirty="0"/>
              <a:t>…</a:t>
            </a:r>
          </a:p>
          <a:p>
            <a:endParaRPr lang="en-US" sz="4400" dirty="0"/>
          </a:p>
          <a:p>
            <a:endParaRPr lang="en-GB" sz="4400" dirty="0"/>
          </a:p>
        </p:txBody>
      </p:sp>
      <p:pic>
        <p:nvPicPr>
          <p:cNvPr id="5"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12055" y="3916411"/>
            <a:ext cx="2760940" cy="27609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0880066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Minimize application development time</a:t>
            </a:r>
          </a:p>
        </p:txBody>
      </p:sp>
      <p:sp>
        <p:nvSpPr>
          <p:cNvPr id="3" name="Content Placeholder 2"/>
          <p:cNvSpPr>
            <a:spLocks noGrp="1"/>
          </p:cNvSpPr>
          <p:nvPr>
            <p:ph idx="1"/>
          </p:nvPr>
        </p:nvSpPr>
        <p:spPr/>
        <p:txBody>
          <a:bodyPr>
            <a:normAutofit/>
          </a:bodyPr>
          <a:lstStyle/>
          <a:p>
            <a:r>
              <a:rPr lang="en-GB" sz="4400" dirty="0"/>
              <a:t>Cloud computing allows enterprises to </a:t>
            </a:r>
            <a:r>
              <a:rPr lang="en-GB" sz="4400" dirty="0">
                <a:solidFill>
                  <a:srgbClr val="FF0000"/>
                </a:solidFill>
              </a:rPr>
              <a:t>get their applications up and running faster</a:t>
            </a:r>
            <a:r>
              <a:rPr lang="en-GB" sz="4400" dirty="0"/>
              <a:t>, with improved manageability and less maintenance</a:t>
            </a:r>
          </a:p>
        </p:txBody>
      </p:sp>
    </p:spTree>
    <p:extLst>
      <p:ext uri="{BB962C8B-B14F-4D97-AF65-F5344CB8AC3E}">
        <p14:creationId xmlns:p14="http://schemas.microsoft.com/office/powerpoint/2010/main" val="40957070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Minimize management time</a:t>
            </a:r>
          </a:p>
        </p:txBody>
      </p:sp>
      <p:sp>
        <p:nvSpPr>
          <p:cNvPr id="3" name="Content Placeholder 2"/>
          <p:cNvSpPr>
            <a:spLocks noGrp="1"/>
          </p:cNvSpPr>
          <p:nvPr>
            <p:ph idx="1"/>
          </p:nvPr>
        </p:nvSpPr>
        <p:spPr/>
        <p:txBody>
          <a:bodyPr>
            <a:normAutofit/>
          </a:bodyPr>
          <a:lstStyle/>
          <a:p>
            <a:r>
              <a:rPr lang="en-GB" sz="4400" dirty="0"/>
              <a:t>Cloud computing enables IT teams to </a:t>
            </a:r>
            <a:r>
              <a:rPr lang="en-GB" sz="4400" dirty="0">
                <a:solidFill>
                  <a:srgbClr val="FF0000"/>
                </a:solidFill>
              </a:rPr>
              <a:t>more rapidly </a:t>
            </a:r>
            <a:r>
              <a:rPr lang="en-GB" sz="4400" dirty="0"/>
              <a:t>adjust resources to meet fluctuating and unpredictable demand providing burst computing capability: high computing power at certain periods of peak demand.</a:t>
            </a:r>
          </a:p>
          <a:p>
            <a:endParaRPr lang="en-GB" sz="4400" dirty="0"/>
          </a:p>
        </p:txBody>
      </p:sp>
    </p:spTree>
    <p:extLst>
      <p:ext uri="{BB962C8B-B14F-4D97-AF65-F5344CB8AC3E}">
        <p14:creationId xmlns:p14="http://schemas.microsoft.com/office/powerpoint/2010/main" val="33153966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Increased productivity</a:t>
            </a:r>
            <a:endParaRPr lang="en-GB" dirty="0"/>
          </a:p>
        </p:txBody>
      </p:sp>
      <p:sp>
        <p:nvSpPr>
          <p:cNvPr id="3" name="Content Placeholder 2"/>
          <p:cNvSpPr>
            <a:spLocks noGrp="1"/>
          </p:cNvSpPr>
          <p:nvPr>
            <p:ph idx="1"/>
          </p:nvPr>
        </p:nvSpPr>
        <p:spPr/>
        <p:txBody>
          <a:bodyPr>
            <a:normAutofit/>
          </a:bodyPr>
          <a:lstStyle/>
          <a:p>
            <a:r>
              <a:rPr lang="en-US" sz="4400" dirty="0"/>
              <a:t>Improved data storage</a:t>
            </a:r>
          </a:p>
          <a:p>
            <a:r>
              <a:rPr lang="en-US" sz="4400" dirty="0"/>
              <a:t>Data and workload mobility</a:t>
            </a:r>
          </a:p>
          <a:p>
            <a:r>
              <a:rPr lang="en-GB" sz="4400" dirty="0"/>
              <a:t>Improved collaboration</a:t>
            </a:r>
          </a:p>
        </p:txBody>
      </p:sp>
    </p:spTree>
    <p:extLst>
      <p:ext uri="{BB962C8B-B14F-4D97-AF65-F5344CB8AC3E}">
        <p14:creationId xmlns:p14="http://schemas.microsoft.com/office/powerpoint/2010/main" val="18232351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Improved data storage</a:t>
            </a:r>
          </a:p>
        </p:txBody>
      </p:sp>
      <p:sp>
        <p:nvSpPr>
          <p:cNvPr id="3" name="Content Placeholder 2"/>
          <p:cNvSpPr>
            <a:spLocks noGrp="1"/>
          </p:cNvSpPr>
          <p:nvPr>
            <p:ph idx="1"/>
          </p:nvPr>
        </p:nvSpPr>
        <p:spPr/>
        <p:txBody>
          <a:bodyPr>
            <a:normAutofit/>
          </a:bodyPr>
          <a:lstStyle/>
          <a:p>
            <a:r>
              <a:rPr lang="en-GB" sz="4000" dirty="0"/>
              <a:t>Unlimited storage capacity</a:t>
            </a:r>
          </a:p>
          <a:p>
            <a:pPr lvl="1"/>
            <a:r>
              <a:rPr lang="en-GB" sz="3600" dirty="0"/>
              <a:t>Cloud computing offers virtually limitless storage. </a:t>
            </a:r>
          </a:p>
          <a:p>
            <a:r>
              <a:rPr lang="en-GB" sz="4000" dirty="0"/>
              <a:t>Increased data reliability</a:t>
            </a:r>
          </a:p>
          <a:p>
            <a:pPr lvl="1"/>
            <a:r>
              <a:rPr lang="en-GB" sz="3600" dirty="0"/>
              <a:t>Even if your personal computer crashes, all your data is still out there in the cloud, still accessible</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42401" y="160033"/>
            <a:ext cx="2484375" cy="19819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819513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Data and workload mobility</a:t>
            </a:r>
          </a:p>
        </p:txBody>
      </p:sp>
      <p:sp>
        <p:nvSpPr>
          <p:cNvPr id="3" name="Content Placeholder 2"/>
          <p:cNvSpPr>
            <a:spLocks noGrp="1"/>
          </p:cNvSpPr>
          <p:nvPr>
            <p:ph idx="1"/>
          </p:nvPr>
        </p:nvSpPr>
        <p:spPr/>
        <p:txBody>
          <a:bodyPr>
            <a:normAutofit/>
          </a:bodyPr>
          <a:lstStyle/>
          <a:p>
            <a:r>
              <a:rPr lang="en-GB" sz="3600" dirty="0"/>
              <a:t>Storing information in the cloud means that users can access it from anywhere with any device with just an internet connection</a:t>
            </a:r>
          </a:p>
          <a:p>
            <a:r>
              <a:rPr lang="en-GB" sz="3600" dirty="0"/>
              <a:t>Remote employees are able to stay up to date with co-workers and customers</a:t>
            </a:r>
          </a:p>
          <a:p>
            <a:endParaRPr lang="en-GB" sz="3600" dirty="0"/>
          </a:p>
        </p:txBody>
      </p:sp>
      <p:pic>
        <p:nvPicPr>
          <p:cNvPr id="184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16516" y="124129"/>
            <a:ext cx="3010264" cy="17225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085637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Improved collaboration (1)</a:t>
            </a:r>
          </a:p>
        </p:txBody>
      </p:sp>
      <p:sp>
        <p:nvSpPr>
          <p:cNvPr id="3" name="Content Placeholder 2"/>
          <p:cNvSpPr>
            <a:spLocks noGrp="1"/>
          </p:cNvSpPr>
          <p:nvPr>
            <p:ph idx="1"/>
          </p:nvPr>
        </p:nvSpPr>
        <p:spPr/>
        <p:txBody>
          <a:bodyPr>
            <a:normAutofit/>
          </a:bodyPr>
          <a:lstStyle/>
          <a:p>
            <a:r>
              <a:rPr lang="en-GB" sz="4000" dirty="0"/>
              <a:t>Shared storage:</a:t>
            </a:r>
          </a:p>
          <a:p>
            <a:pPr lvl="1"/>
            <a:r>
              <a:rPr lang="en-GB" sz="3600" dirty="0"/>
              <a:t>Sharing documents leads directly to better collaboration</a:t>
            </a:r>
          </a:p>
          <a:p>
            <a:pPr lvl="1"/>
            <a:r>
              <a:rPr lang="en-GB" sz="3600" dirty="0"/>
              <a:t>Multiple users can collaborate easily on documents and projects</a:t>
            </a:r>
          </a:p>
          <a:p>
            <a:pPr lvl="1"/>
            <a:r>
              <a:rPr lang="en-GB" sz="3600" dirty="0"/>
              <a:t>Colleagues can work together on documents housed in the cloud, with everyone able to access the same files and edit them in real-time.</a:t>
            </a:r>
          </a:p>
        </p:txBody>
      </p:sp>
      <p:pic>
        <p:nvPicPr>
          <p:cNvPr id="1741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281940" y="0"/>
            <a:ext cx="2761292" cy="15532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7471643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Improved collaboration (2)</a:t>
            </a:r>
          </a:p>
        </p:txBody>
      </p:sp>
      <p:sp>
        <p:nvSpPr>
          <p:cNvPr id="3" name="Content Placeholder 2"/>
          <p:cNvSpPr>
            <a:spLocks noGrp="1"/>
          </p:cNvSpPr>
          <p:nvPr>
            <p:ph idx="1"/>
          </p:nvPr>
        </p:nvSpPr>
        <p:spPr/>
        <p:txBody>
          <a:bodyPr>
            <a:normAutofit/>
          </a:bodyPr>
          <a:lstStyle/>
          <a:p>
            <a:r>
              <a:rPr lang="en-GB" sz="4000" dirty="0"/>
              <a:t>Improved document format compatibility. </a:t>
            </a:r>
          </a:p>
          <a:p>
            <a:pPr lvl="1"/>
            <a:r>
              <a:rPr lang="en-GB" sz="3600" dirty="0"/>
              <a:t>You do not have to worry about the documents you create on your machine being compatible with other users' applications or OSes</a:t>
            </a:r>
          </a:p>
          <a:p>
            <a:pPr lvl="1"/>
            <a:r>
              <a:rPr lang="en-GB" sz="3600" dirty="0"/>
              <a:t>There are potentially no format incompatibilities when everyone is sharing documents and applications in the cloud.</a:t>
            </a:r>
          </a:p>
        </p:txBody>
      </p:sp>
      <p:pic>
        <p:nvPicPr>
          <p:cNvPr id="1741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281940" y="0"/>
            <a:ext cx="2761292" cy="15532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0881549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Improved collaboration (3)</a:t>
            </a:r>
          </a:p>
        </p:txBody>
      </p:sp>
      <p:sp>
        <p:nvSpPr>
          <p:cNvPr id="3" name="Content Placeholder 2"/>
          <p:cNvSpPr>
            <a:spLocks noGrp="1"/>
          </p:cNvSpPr>
          <p:nvPr>
            <p:ph idx="1"/>
          </p:nvPr>
        </p:nvSpPr>
        <p:spPr/>
        <p:txBody>
          <a:bodyPr>
            <a:normAutofit/>
          </a:bodyPr>
          <a:lstStyle/>
          <a:p>
            <a:r>
              <a:rPr lang="en-GB" sz="4000" dirty="0"/>
              <a:t>Document version management</a:t>
            </a:r>
          </a:p>
          <a:p>
            <a:pPr lvl="1"/>
            <a:r>
              <a:rPr lang="en-GB" sz="3600" dirty="0"/>
              <a:t>Cloud collaboration eliminates the confusion caused by having multiple versions of the same documents or the trials of attempting to merge resulting files</a:t>
            </a:r>
          </a:p>
        </p:txBody>
      </p:sp>
      <p:pic>
        <p:nvPicPr>
          <p:cNvPr id="1741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281940" y="0"/>
            <a:ext cx="2761292" cy="15532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8323633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Improved collaboration (4)</a:t>
            </a:r>
          </a:p>
        </p:txBody>
      </p:sp>
      <p:sp>
        <p:nvSpPr>
          <p:cNvPr id="3" name="Content Placeholder 2"/>
          <p:cNvSpPr>
            <a:spLocks noGrp="1"/>
          </p:cNvSpPr>
          <p:nvPr>
            <p:ph idx="1"/>
          </p:nvPr>
        </p:nvSpPr>
        <p:spPr/>
        <p:txBody>
          <a:bodyPr>
            <a:normAutofit/>
          </a:bodyPr>
          <a:lstStyle/>
          <a:p>
            <a:r>
              <a:rPr lang="en-GB" sz="4400" dirty="0"/>
              <a:t>Space and time decoupling</a:t>
            </a:r>
          </a:p>
          <a:p>
            <a:pPr lvl="1"/>
            <a:r>
              <a:rPr lang="en-GB" sz="4000" dirty="0"/>
              <a:t>Cloud computing enables teams to work together and achieve their shared goals </a:t>
            </a:r>
            <a:r>
              <a:rPr lang="en-GB" sz="4000" dirty="0">
                <a:solidFill>
                  <a:srgbClr val="FF0000"/>
                </a:solidFill>
              </a:rPr>
              <a:t>without being together physically in the workplace</a:t>
            </a:r>
          </a:p>
          <a:p>
            <a:pPr lvl="1"/>
            <a:r>
              <a:rPr lang="en-GB" sz="4000" dirty="0"/>
              <a:t>Team members can view and edit the documents </a:t>
            </a:r>
            <a:r>
              <a:rPr lang="en-GB" sz="4000" dirty="0">
                <a:solidFill>
                  <a:srgbClr val="FF0000"/>
                </a:solidFill>
              </a:rPr>
              <a:t>at any time</a:t>
            </a:r>
            <a:endParaRPr lang="en-GB" sz="4000" dirty="0"/>
          </a:p>
        </p:txBody>
      </p:sp>
      <p:pic>
        <p:nvPicPr>
          <p:cNvPr id="1741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281940" y="0"/>
            <a:ext cx="2761292" cy="15532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098010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997073"/>
            <a:ext cx="10515600" cy="2852737"/>
          </a:xfrm>
        </p:spPr>
        <p:txBody>
          <a:bodyPr>
            <a:normAutofit/>
          </a:bodyPr>
          <a:lstStyle/>
          <a:p>
            <a:pPr algn="ctr"/>
            <a:r>
              <a:rPr lang="en-GB" dirty="0" smtClean="0"/>
              <a:t>Cloud </a:t>
            </a:r>
            <a:r>
              <a:rPr lang="en-GB" dirty="0"/>
              <a:t>Computing Overview</a:t>
            </a:r>
            <a:endParaRPr lang="en-US" dirty="0"/>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46450" y="3973"/>
            <a:ext cx="5223565" cy="3419061"/>
          </a:xfrm>
          <a:prstGeom prst="rect">
            <a:avLst/>
          </a:prstGeom>
        </p:spPr>
      </p:pic>
    </p:spTree>
    <p:extLst>
      <p:ext uri="{BB962C8B-B14F-4D97-AF65-F5344CB8AC3E}">
        <p14:creationId xmlns:p14="http://schemas.microsoft.com/office/powerpoint/2010/main" val="69287662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Business continuity and disaster recovery </a:t>
            </a:r>
          </a:p>
        </p:txBody>
      </p:sp>
      <p:sp>
        <p:nvSpPr>
          <p:cNvPr id="3" name="Content Placeholder 2"/>
          <p:cNvSpPr>
            <a:spLocks noGrp="1"/>
          </p:cNvSpPr>
          <p:nvPr>
            <p:ph idx="1"/>
          </p:nvPr>
        </p:nvSpPr>
        <p:spPr/>
        <p:txBody>
          <a:bodyPr>
            <a:normAutofit/>
          </a:bodyPr>
          <a:lstStyle/>
          <a:p>
            <a:r>
              <a:rPr lang="en-GB" sz="3600" dirty="0"/>
              <a:t>All organizations worry about data loss. Storing data in the cloud guarantees that the data can be recovered even if</a:t>
            </a:r>
          </a:p>
          <a:p>
            <a:pPr lvl="1"/>
            <a:r>
              <a:rPr lang="en-GB" sz="3200" dirty="0"/>
              <a:t>their local devices, e.g., laptops or smartphones, are inoperable </a:t>
            </a:r>
          </a:p>
          <a:p>
            <a:pPr lvl="1"/>
            <a:r>
              <a:rPr lang="en-GB" sz="3200" dirty="0"/>
              <a:t>in the event of emergencies, such as natural disasters or power outages</a:t>
            </a:r>
          </a:p>
        </p:txBody>
      </p:sp>
    </p:spTree>
    <p:extLst>
      <p:ext uri="{BB962C8B-B14F-4D97-AF65-F5344CB8AC3E}">
        <p14:creationId xmlns:p14="http://schemas.microsoft.com/office/powerpoint/2010/main" val="215088128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p:txBody>
          <a:bodyPr/>
          <a:lstStyle/>
          <a:p>
            <a:endParaRPr lang="en-GB"/>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6855" y="12000"/>
            <a:ext cx="11805006" cy="67614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5736554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p:txBody>
          <a:bodyPr/>
          <a:lstStyle/>
          <a:p>
            <a:endParaRPr lang="en-GB"/>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9125" y="609600"/>
            <a:ext cx="10953750" cy="5638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2511102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Cloud computing disadvantages</a:t>
            </a:r>
          </a:p>
        </p:txBody>
      </p:sp>
      <p:sp>
        <p:nvSpPr>
          <p:cNvPr id="3" name="Content Placeholder 2"/>
          <p:cNvSpPr>
            <a:spLocks noGrp="1"/>
          </p:cNvSpPr>
          <p:nvPr>
            <p:ph idx="1"/>
          </p:nvPr>
        </p:nvSpPr>
        <p:spPr/>
        <p:txBody>
          <a:bodyPr>
            <a:normAutofit/>
          </a:bodyPr>
          <a:lstStyle/>
          <a:p>
            <a:endParaRPr lang="en-GB" dirty="0"/>
          </a:p>
        </p:txBody>
      </p:sp>
    </p:spTree>
    <p:extLst>
      <p:ext uri="{BB962C8B-B14F-4D97-AF65-F5344CB8AC3E}">
        <p14:creationId xmlns:p14="http://schemas.microsoft.com/office/powerpoint/2010/main" val="992564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Cloud computing disadvantages</a:t>
            </a:r>
          </a:p>
        </p:txBody>
      </p:sp>
      <p:sp>
        <p:nvSpPr>
          <p:cNvPr id="3" name="Content Placeholder 2"/>
          <p:cNvSpPr>
            <a:spLocks noGrp="1"/>
          </p:cNvSpPr>
          <p:nvPr>
            <p:ph idx="1"/>
          </p:nvPr>
        </p:nvSpPr>
        <p:spPr/>
        <p:txBody>
          <a:bodyPr>
            <a:normAutofit lnSpcReduction="10000"/>
          </a:bodyPr>
          <a:lstStyle/>
          <a:p>
            <a:r>
              <a:rPr lang="en-GB" dirty="0"/>
              <a:t>Cloud security</a:t>
            </a:r>
          </a:p>
          <a:p>
            <a:r>
              <a:rPr lang="en-GB" dirty="0"/>
              <a:t>Cloud performance</a:t>
            </a:r>
          </a:p>
          <a:p>
            <a:r>
              <a:rPr lang="en-GB" dirty="0"/>
              <a:t>Limited customization options</a:t>
            </a:r>
          </a:p>
          <a:p>
            <a:r>
              <a:rPr lang="en-GB" dirty="0"/>
              <a:t>Cost unpredictability</a:t>
            </a:r>
          </a:p>
          <a:p>
            <a:r>
              <a:rPr lang="en-GB" dirty="0"/>
              <a:t>Lack of capability and expertise</a:t>
            </a:r>
          </a:p>
          <a:p>
            <a:r>
              <a:rPr lang="en-GB" dirty="0"/>
              <a:t>Compliance with industry laws</a:t>
            </a:r>
          </a:p>
          <a:p>
            <a:r>
              <a:rPr lang="en-GB" dirty="0"/>
              <a:t>Complicated cloud migration</a:t>
            </a:r>
          </a:p>
          <a:p>
            <a:r>
              <a:rPr lang="en-GB" dirty="0"/>
              <a:t>IT governance issues</a:t>
            </a:r>
          </a:p>
          <a:p>
            <a:r>
              <a:rPr lang="en-GB" dirty="0"/>
              <a:t>Vendor lock-in</a:t>
            </a:r>
          </a:p>
          <a:p>
            <a:endParaRPr lang="en-GB" dirty="0"/>
          </a:p>
        </p:txBody>
      </p:sp>
    </p:spTree>
    <p:extLst>
      <p:ext uri="{BB962C8B-B14F-4D97-AF65-F5344CB8AC3E}">
        <p14:creationId xmlns:p14="http://schemas.microsoft.com/office/powerpoint/2010/main" val="3834084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Cloud security</a:t>
            </a:r>
          </a:p>
        </p:txBody>
      </p:sp>
      <p:sp>
        <p:nvSpPr>
          <p:cNvPr id="3" name="Content Placeholder 2"/>
          <p:cNvSpPr>
            <a:spLocks noGrp="1"/>
          </p:cNvSpPr>
          <p:nvPr>
            <p:ph idx="1"/>
          </p:nvPr>
        </p:nvSpPr>
        <p:spPr/>
        <p:txBody>
          <a:bodyPr>
            <a:normAutofit fontScale="92500" lnSpcReduction="10000"/>
          </a:bodyPr>
          <a:lstStyle/>
          <a:p>
            <a:r>
              <a:rPr lang="en-GB" dirty="0"/>
              <a:t>Security is often considered the greatest challenge facing cloud computing, especially when it comes to sensitive medical records and financial information. </a:t>
            </a:r>
          </a:p>
          <a:p>
            <a:r>
              <a:rPr lang="en-GB" dirty="0"/>
              <a:t>When relying on the cloud, organizations risk </a:t>
            </a:r>
          </a:p>
          <a:p>
            <a:pPr lvl="1"/>
            <a:r>
              <a:rPr lang="en-GB" dirty="0"/>
              <a:t>data breaches</a:t>
            </a:r>
          </a:p>
          <a:p>
            <a:pPr lvl="1"/>
            <a:r>
              <a:rPr lang="en-GB" dirty="0"/>
              <a:t>hacking of APIs and interfaces</a:t>
            </a:r>
          </a:p>
          <a:p>
            <a:pPr lvl="1"/>
            <a:r>
              <a:rPr lang="en-GB" dirty="0"/>
              <a:t>compromised credentials</a:t>
            </a:r>
          </a:p>
          <a:p>
            <a:pPr lvl="1"/>
            <a:r>
              <a:rPr lang="en-GB" dirty="0"/>
              <a:t>authentication issues</a:t>
            </a:r>
          </a:p>
          <a:p>
            <a:r>
              <a:rPr lang="en-GB" dirty="0"/>
              <a:t>Furthermore, there is a lack of transparency regarding how and where sensitive information entrusted to the cloud provider is handled. </a:t>
            </a:r>
          </a:p>
          <a:p>
            <a:r>
              <a:rPr lang="en-GB" dirty="0"/>
              <a:t>Security demands careful attention to cloud configurations and business policy and practice.</a:t>
            </a:r>
          </a:p>
          <a:p>
            <a:endParaRPr lang="en-GB" dirty="0"/>
          </a:p>
        </p:txBody>
      </p:sp>
    </p:spTree>
    <p:extLst>
      <p:ext uri="{BB962C8B-B14F-4D97-AF65-F5344CB8AC3E}">
        <p14:creationId xmlns:p14="http://schemas.microsoft.com/office/powerpoint/2010/main" val="359778927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p:txBody>
          <a:bodyPr/>
          <a:lstStyle/>
          <a:p>
            <a:endParaRPr lang="en-GB"/>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19338" y="482600"/>
            <a:ext cx="7553325" cy="58912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284186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Cloud performance</a:t>
            </a:r>
          </a:p>
        </p:txBody>
      </p:sp>
      <p:sp>
        <p:nvSpPr>
          <p:cNvPr id="3" name="Content Placeholder 2"/>
          <p:cNvSpPr>
            <a:spLocks noGrp="1"/>
          </p:cNvSpPr>
          <p:nvPr>
            <p:ph idx="1"/>
          </p:nvPr>
        </p:nvSpPr>
        <p:spPr/>
        <p:txBody>
          <a:bodyPr>
            <a:normAutofit/>
          </a:bodyPr>
          <a:lstStyle/>
          <a:p>
            <a:r>
              <a:rPr lang="en-GB" sz="4000" dirty="0"/>
              <a:t>Performance -- such as latency -- is largely beyond the control of the organization contracting cloud services with a provider. </a:t>
            </a:r>
          </a:p>
          <a:p>
            <a:r>
              <a:rPr lang="en-GB" sz="4000" dirty="0"/>
              <a:t>Network and provider outages can interfere with productivity and disrupt business processes if organizations are not prepared with contingency plans.</a:t>
            </a:r>
          </a:p>
        </p:txBody>
      </p:sp>
    </p:spTree>
    <p:extLst>
      <p:ext uri="{BB962C8B-B14F-4D97-AF65-F5344CB8AC3E}">
        <p14:creationId xmlns:p14="http://schemas.microsoft.com/office/powerpoint/2010/main" val="315988108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Limited customization options</a:t>
            </a:r>
          </a:p>
        </p:txBody>
      </p:sp>
      <p:sp>
        <p:nvSpPr>
          <p:cNvPr id="3" name="Content Placeholder 2"/>
          <p:cNvSpPr>
            <a:spLocks noGrp="1"/>
          </p:cNvSpPr>
          <p:nvPr>
            <p:ph idx="1"/>
          </p:nvPr>
        </p:nvSpPr>
        <p:spPr/>
        <p:txBody>
          <a:bodyPr>
            <a:normAutofit/>
          </a:bodyPr>
          <a:lstStyle/>
          <a:p>
            <a:r>
              <a:rPr lang="en-GB" sz="4000" dirty="0"/>
              <a:t>Cloud computing is </a:t>
            </a:r>
            <a:r>
              <a:rPr lang="en-GB" sz="4000" dirty="0">
                <a:solidFill>
                  <a:srgbClr val="FF0000"/>
                </a:solidFill>
              </a:rPr>
              <a:t>cheaper</a:t>
            </a:r>
            <a:r>
              <a:rPr lang="en-GB" sz="4000" dirty="0"/>
              <a:t> because of economics of scale, but it offers </a:t>
            </a:r>
            <a:r>
              <a:rPr lang="en-GB" sz="4000" dirty="0">
                <a:solidFill>
                  <a:srgbClr val="FF0000"/>
                </a:solidFill>
              </a:rPr>
              <a:t>fewer options </a:t>
            </a:r>
            <a:r>
              <a:rPr lang="en-GB" sz="4000" dirty="0"/>
              <a:t>at a much cheaper price</a:t>
            </a:r>
          </a:p>
          <a:p>
            <a:pPr lvl="1"/>
            <a:r>
              <a:rPr lang="en-GB" sz="3600" dirty="0"/>
              <a:t>A restaurant with a limited menu is cheaper than a personal chef who can cook anything you want</a:t>
            </a:r>
          </a:p>
        </p:txBody>
      </p:sp>
    </p:spTree>
    <p:extLst>
      <p:ext uri="{BB962C8B-B14F-4D97-AF65-F5344CB8AC3E}">
        <p14:creationId xmlns:p14="http://schemas.microsoft.com/office/powerpoint/2010/main" val="65040280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Cost unpredictability</a:t>
            </a:r>
          </a:p>
        </p:txBody>
      </p:sp>
      <p:sp>
        <p:nvSpPr>
          <p:cNvPr id="3" name="Content Placeholder 2"/>
          <p:cNvSpPr>
            <a:spLocks noGrp="1"/>
          </p:cNvSpPr>
          <p:nvPr>
            <p:ph idx="1"/>
          </p:nvPr>
        </p:nvSpPr>
        <p:spPr/>
        <p:txBody>
          <a:bodyPr>
            <a:normAutofit/>
          </a:bodyPr>
          <a:lstStyle/>
          <a:p>
            <a:r>
              <a:rPr lang="en-GB" sz="4000" dirty="0"/>
              <a:t>Pay-as-you-go subscription plans for cloud use, along with scaling resources to accommodate fluctuating workload demands, can make it </a:t>
            </a:r>
            <a:r>
              <a:rPr lang="en-GB" sz="4000" dirty="0">
                <a:solidFill>
                  <a:srgbClr val="FF0000"/>
                </a:solidFill>
              </a:rPr>
              <a:t>tough to predict final costs</a:t>
            </a:r>
          </a:p>
        </p:txBody>
      </p:sp>
    </p:spTree>
    <p:extLst>
      <p:ext uri="{BB962C8B-B14F-4D97-AF65-F5344CB8AC3E}">
        <p14:creationId xmlns:p14="http://schemas.microsoft.com/office/powerpoint/2010/main" val="34092327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GB"/>
              <a:t>Intended learning </a:t>
            </a:r>
            <a:r>
              <a:rPr lang="en-GB" dirty="0"/>
              <a:t>outcomes</a:t>
            </a:r>
          </a:p>
        </p:txBody>
      </p:sp>
      <p:sp>
        <p:nvSpPr>
          <p:cNvPr id="3" name="内容占位符 2"/>
          <p:cNvSpPr>
            <a:spLocks noGrp="1"/>
          </p:cNvSpPr>
          <p:nvPr>
            <p:ph idx="1"/>
          </p:nvPr>
        </p:nvSpPr>
        <p:spPr/>
        <p:txBody>
          <a:bodyPr>
            <a:normAutofit/>
          </a:bodyPr>
          <a:lstStyle/>
          <a:p>
            <a:r>
              <a:rPr lang="en-GB" sz="3600" dirty="0"/>
              <a:t>After completing this topic, you will:</a:t>
            </a:r>
          </a:p>
          <a:p>
            <a:pPr lvl="1"/>
            <a:r>
              <a:rPr lang="en-GB" sz="3200" dirty="0"/>
              <a:t>Understand the concept and origins of cloud computing</a:t>
            </a:r>
          </a:p>
          <a:p>
            <a:pPr lvl="1"/>
            <a:r>
              <a:rPr lang="en-GB" sz="3200" dirty="0"/>
              <a:t>Appreciate why cloud computing matters</a:t>
            </a:r>
          </a:p>
          <a:p>
            <a:pPr lvl="1"/>
            <a:r>
              <a:rPr lang="en-GB" sz="3200" dirty="0"/>
              <a:t>Be aware of its disadvantages</a:t>
            </a:r>
          </a:p>
        </p:txBody>
      </p:sp>
    </p:spTree>
    <p:extLst>
      <p:ext uri="{BB962C8B-B14F-4D97-AF65-F5344CB8AC3E}">
        <p14:creationId xmlns:p14="http://schemas.microsoft.com/office/powerpoint/2010/main" val="364616586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p:txBody>
          <a:bodyPr/>
          <a:lstStyle/>
          <a:p>
            <a:endParaRPr lang="en-GB"/>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2962" y="457852"/>
            <a:ext cx="11430000" cy="6000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8388764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Lack of capability and expertise</a:t>
            </a:r>
          </a:p>
        </p:txBody>
      </p:sp>
      <p:sp>
        <p:nvSpPr>
          <p:cNvPr id="3" name="Content Placeholder 2"/>
          <p:cNvSpPr>
            <a:spLocks noGrp="1"/>
          </p:cNvSpPr>
          <p:nvPr>
            <p:ph idx="1"/>
          </p:nvPr>
        </p:nvSpPr>
        <p:spPr/>
        <p:txBody>
          <a:bodyPr>
            <a:normAutofit/>
          </a:bodyPr>
          <a:lstStyle/>
          <a:p>
            <a:r>
              <a:rPr lang="en-GB" sz="3600" dirty="0"/>
              <a:t>With cloud-supporting technologies rapidly advancing, organizations are struggling to keep up with the growing demand for tools and employees with the proper skill sets and knowledge needed to architect, deploy, and manage workloads and data in a cloud.</a:t>
            </a:r>
          </a:p>
        </p:txBody>
      </p:sp>
    </p:spTree>
    <p:extLst>
      <p:ext uri="{BB962C8B-B14F-4D97-AF65-F5344CB8AC3E}">
        <p14:creationId xmlns:p14="http://schemas.microsoft.com/office/powerpoint/2010/main" val="208557664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Compliance with industry laws</a:t>
            </a:r>
          </a:p>
        </p:txBody>
      </p:sp>
      <p:sp>
        <p:nvSpPr>
          <p:cNvPr id="3" name="Content Placeholder 2"/>
          <p:cNvSpPr>
            <a:spLocks noGrp="1"/>
          </p:cNvSpPr>
          <p:nvPr>
            <p:ph idx="1"/>
          </p:nvPr>
        </p:nvSpPr>
        <p:spPr/>
        <p:txBody>
          <a:bodyPr>
            <a:normAutofit/>
          </a:bodyPr>
          <a:lstStyle/>
          <a:p>
            <a:r>
              <a:rPr lang="en-GB" sz="3600" dirty="0"/>
              <a:t>When transferring data from on-premises local storage into cloud storage, it can be difficult to manage compliance with industry regulations through a third party. </a:t>
            </a:r>
          </a:p>
          <a:p>
            <a:r>
              <a:rPr lang="en-GB" sz="3600" dirty="0"/>
              <a:t>It's important to know where data and workloads are actually hosted in order to maintain regulatory compliance and proper business governance.</a:t>
            </a:r>
          </a:p>
        </p:txBody>
      </p:sp>
    </p:spTree>
    <p:extLst>
      <p:ext uri="{BB962C8B-B14F-4D97-AF65-F5344CB8AC3E}">
        <p14:creationId xmlns:p14="http://schemas.microsoft.com/office/powerpoint/2010/main" val="11624468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Complicated cloud migration</a:t>
            </a:r>
          </a:p>
        </p:txBody>
      </p:sp>
      <p:sp>
        <p:nvSpPr>
          <p:cNvPr id="3" name="Content Placeholder 2"/>
          <p:cNvSpPr>
            <a:spLocks noGrp="1"/>
          </p:cNvSpPr>
          <p:nvPr>
            <p:ph idx="1"/>
          </p:nvPr>
        </p:nvSpPr>
        <p:spPr/>
        <p:txBody>
          <a:bodyPr>
            <a:normAutofit/>
          </a:bodyPr>
          <a:lstStyle/>
          <a:p>
            <a:r>
              <a:rPr lang="en-GB" sz="4400" dirty="0"/>
              <a:t>The process of moving applications and other data to a cloud infrastructure often causes complications</a:t>
            </a:r>
          </a:p>
          <a:p>
            <a:r>
              <a:rPr lang="en-GB" sz="4400" dirty="0"/>
              <a:t>Migration projects frequently take longer than anticipated and go over budget</a:t>
            </a:r>
          </a:p>
        </p:txBody>
      </p:sp>
    </p:spTree>
    <p:extLst>
      <p:ext uri="{BB962C8B-B14F-4D97-AF65-F5344CB8AC3E}">
        <p14:creationId xmlns:p14="http://schemas.microsoft.com/office/powerpoint/2010/main" val="245556465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IT governance issues</a:t>
            </a:r>
          </a:p>
        </p:txBody>
      </p:sp>
      <p:sp>
        <p:nvSpPr>
          <p:cNvPr id="3" name="Content Placeholder 2"/>
          <p:cNvSpPr>
            <a:spLocks noGrp="1"/>
          </p:cNvSpPr>
          <p:nvPr>
            <p:ph idx="1"/>
          </p:nvPr>
        </p:nvSpPr>
        <p:spPr/>
        <p:txBody>
          <a:bodyPr>
            <a:noAutofit/>
          </a:bodyPr>
          <a:lstStyle/>
          <a:p>
            <a:r>
              <a:rPr lang="en-GB" sz="3200" dirty="0"/>
              <a:t>Cloud infrastructure is completely owned, managed, and monitored by the service provider, so the cloud users have less control over the function and execution of services within a cloud infrastructure.</a:t>
            </a:r>
          </a:p>
          <a:p>
            <a:r>
              <a:rPr lang="en-GB" sz="3200" dirty="0"/>
              <a:t>This can make it challenging to properly manage risks and security, IT compliance and data quality.</a:t>
            </a:r>
          </a:p>
        </p:txBody>
      </p:sp>
    </p:spTree>
    <p:extLst>
      <p:ext uri="{BB962C8B-B14F-4D97-AF65-F5344CB8AC3E}">
        <p14:creationId xmlns:p14="http://schemas.microsoft.com/office/powerpoint/2010/main" val="402557210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Vendor lock-in</a:t>
            </a:r>
          </a:p>
        </p:txBody>
      </p:sp>
      <p:sp>
        <p:nvSpPr>
          <p:cNvPr id="3" name="Content Placeholder 2"/>
          <p:cNvSpPr>
            <a:spLocks noGrp="1"/>
          </p:cNvSpPr>
          <p:nvPr>
            <p:ph idx="1"/>
          </p:nvPr>
        </p:nvSpPr>
        <p:spPr/>
        <p:txBody>
          <a:bodyPr>
            <a:normAutofit/>
          </a:bodyPr>
          <a:lstStyle/>
          <a:p>
            <a:r>
              <a:rPr lang="en-GB" sz="4000" dirty="0"/>
              <a:t>Often, </a:t>
            </a:r>
            <a:r>
              <a:rPr lang="en-GB" sz="4000" dirty="0">
                <a:solidFill>
                  <a:srgbClr val="FF0000"/>
                </a:solidFill>
              </a:rPr>
              <a:t>switching between cloud providers </a:t>
            </a:r>
            <a:r>
              <a:rPr lang="en-GB" sz="4000" dirty="0"/>
              <a:t>can cause significant issues. </a:t>
            </a:r>
          </a:p>
          <a:p>
            <a:pPr lvl="1"/>
            <a:r>
              <a:rPr lang="en-GB" sz="3600" dirty="0"/>
              <a:t>technical incompatibilities</a:t>
            </a:r>
          </a:p>
          <a:p>
            <a:pPr lvl="1"/>
            <a:r>
              <a:rPr lang="en-GB" sz="3600" dirty="0"/>
              <a:t>legal and regulatory limitations</a:t>
            </a:r>
          </a:p>
          <a:p>
            <a:pPr lvl="1"/>
            <a:r>
              <a:rPr lang="en-GB" sz="3600" dirty="0"/>
              <a:t>substantial costs incurred from sizable data migrations</a:t>
            </a:r>
          </a:p>
        </p:txBody>
      </p:sp>
    </p:spTree>
    <p:extLst>
      <p:ext uri="{BB962C8B-B14F-4D97-AF65-F5344CB8AC3E}">
        <p14:creationId xmlns:p14="http://schemas.microsoft.com/office/powerpoint/2010/main" val="102240888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The </a:t>
            </a:r>
            <a:r>
              <a:rPr lang="en-GB" dirty="0" err="1"/>
              <a:t>Flexera</a:t>
            </a:r>
            <a:r>
              <a:rPr lang="en-GB" dirty="0"/>
              <a:t> 2023 State of the Cloud Report</a:t>
            </a:r>
          </a:p>
        </p:txBody>
      </p:sp>
      <p:sp>
        <p:nvSpPr>
          <p:cNvPr id="3" name="Content Placeholder 2"/>
          <p:cNvSpPr>
            <a:spLocks noGrp="1"/>
          </p:cNvSpPr>
          <p:nvPr>
            <p:ph idx="1"/>
          </p:nvPr>
        </p:nvSpPr>
        <p:spPr/>
        <p:txBody>
          <a:bodyPr/>
          <a:lstStyle/>
          <a:p>
            <a:r>
              <a:rPr lang="en-GB" dirty="0"/>
              <a:t>The survey tapped 750 IT professionals and executive leaders worldwide representing a broad cross-section of industries and context areas in the winter of 2022</a:t>
            </a:r>
            <a:r>
              <a:rPr lang="en-GB" dirty="0" smtClean="0"/>
              <a:t>.</a:t>
            </a:r>
          </a:p>
          <a:p>
            <a:pPr lvl="1"/>
            <a:r>
              <a:rPr lang="en-GB" dirty="0" smtClean="0"/>
              <a:t>SMBs</a:t>
            </a:r>
            <a:r>
              <a:rPr lang="en-GB" dirty="0"/>
              <a:t>: Businesses with fewer than 1,000 employees</a:t>
            </a:r>
          </a:p>
          <a:p>
            <a:pPr lvl="1"/>
            <a:r>
              <a:rPr lang="en-GB" dirty="0" smtClean="0"/>
              <a:t>Enterprises</a:t>
            </a:r>
            <a:r>
              <a:rPr lang="en-GB" dirty="0"/>
              <a:t>: Organizations with 1,000+ employees</a:t>
            </a:r>
          </a:p>
          <a:p>
            <a:pPr lvl="1"/>
            <a:r>
              <a:rPr lang="en-GB" dirty="0" smtClean="0"/>
              <a:t>Large </a:t>
            </a:r>
            <a:r>
              <a:rPr lang="en-GB" dirty="0"/>
              <a:t>enterprises: Organizations with 10,000+ employees</a:t>
            </a:r>
          </a:p>
        </p:txBody>
      </p:sp>
    </p:spTree>
    <p:extLst>
      <p:ext uri="{BB962C8B-B14F-4D97-AF65-F5344CB8AC3E}">
        <p14:creationId xmlns:p14="http://schemas.microsoft.com/office/powerpoint/2010/main" val="3920211911"/>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p:txBody>
          <a:bodyPr/>
          <a:lstStyle/>
          <a:p>
            <a:endParaRPr lang="en-GB"/>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1263" y="558800"/>
            <a:ext cx="9767887" cy="57388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62390389"/>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510500"/>
            <a:ext cx="3994150" cy="4351338"/>
          </a:xfrm>
        </p:spPr>
        <p:txBody>
          <a:bodyPr/>
          <a:lstStyle/>
          <a:p>
            <a:r>
              <a:rPr lang="en-GB" dirty="0"/>
              <a:t>Top </a:t>
            </a:r>
            <a:r>
              <a:rPr lang="en-GB" dirty="0" smtClean="0"/>
              <a:t>challenges/ obstacles </a:t>
            </a:r>
            <a:r>
              <a:rPr lang="en-GB" dirty="0"/>
              <a:t>for organizations for using public cloud resources 2020</a:t>
            </a:r>
          </a:p>
          <a:p>
            <a:r>
              <a:rPr lang="en-GB" dirty="0"/>
              <a:t>Published by </a:t>
            </a:r>
            <a:r>
              <a:rPr lang="en-GB" dirty="0" smtClean="0"/>
              <a:t>Lionel </a:t>
            </a:r>
            <a:r>
              <a:rPr lang="en-GB" dirty="0" err="1"/>
              <a:t>Sujay</a:t>
            </a:r>
            <a:r>
              <a:rPr lang="en-GB" dirty="0"/>
              <a:t> </a:t>
            </a:r>
            <a:r>
              <a:rPr lang="en-GB" dirty="0" err="1" smtClean="0"/>
              <a:t>Vailshery</a:t>
            </a:r>
            <a:r>
              <a:rPr lang="en-GB" dirty="0" smtClean="0"/>
              <a:t>, </a:t>
            </a:r>
            <a:r>
              <a:rPr lang="en-GB" dirty="0"/>
              <a:t>Feb 16, 2022</a:t>
            </a:r>
          </a:p>
        </p:txBody>
      </p:sp>
      <p:pic>
        <p:nvPicPr>
          <p:cNvPr id="512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80000" y="28041"/>
            <a:ext cx="7378700" cy="68299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69383314"/>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Summary (1)</a:t>
            </a:r>
          </a:p>
        </p:txBody>
      </p:sp>
      <p:sp>
        <p:nvSpPr>
          <p:cNvPr id="3" name="Content Placeholder 2"/>
          <p:cNvSpPr>
            <a:spLocks noGrp="1"/>
          </p:cNvSpPr>
          <p:nvPr>
            <p:ph idx="1"/>
          </p:nvPr>
        </p:nvSpPr>
        <p:spPr/>
        <p:txBody>
          <a:bodyPr>
            <a:normAutofit/>
          </a:bodyPr>
          <a:lstStyle/>
          <a:p>
            <a:r>
              <a:rPr lang="en-GB" sz="3600" dirty="0"/>
              <a:t>Cloud computing is the </a:t>
            </a:r>
            <a:r>
              <a:rPr lang="en-GB" sz="3600" dirty="0">
                <a:solidFill>
                  <a:srgbClr val="FF0000"/>
                </a:solidFill>
              </a:rPr>
              <a:t>delivery of different services through the Internet</a:t>
            </a:r>
          </a:p>
          <a:p>
            <a:pPr lvl="1"/>
            <a:r>
              <a:rPr lang="en-GB" sz="3200" dirty="0"/>
              <a:t>The service types include software, infrastructure, platform and many others</a:t>
            </a:r>
          </a:p>
          <a:p>
            <a:pPr lvl="1"/>
            <a:r>
              <a:rPr lang="en-GB" sz="3200" dirty="0"/>
              <a:t>They can be deployed in private clouds and public clouds, as well as their combination</a:t>
            </a:r>
          </a:p>
        </p:txBody>
      </p:sp>
    </p:spTree>
    <p:extLst>
      <p:ext uri="{BB962C8B-B14F-4D97-AF65-F5344CB8AC3E}">
        <p14:creationId xmlns:p14="http://schemas.microsoft.com/office/powerpoint/2010/main" val="2336325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Cloud computing origin</a:t>
            </a:r>
          </a:p>
        </p:txBody>
      </p:sp>
      <p:sp>
        <p:nvSpPr>
          <p:cNvPr id="3" name="Content Placeholder 2"/>
          <p:cNvSpPr>
            <a:spLocks noGrp="1"/>
          </p:cNvSpPr>
          <p:nvPr>
            <p:ph idx="1"/>
          </p:nvPr>
        </p:nvSpPr>
        <p:spPr>
          <a:xfrm>
            <a:off x="838200" y="1830085"/>
            <a:ext cx="10515600" cy="4351338"/>
          </a:xfrm>
        </p:spPr>
        <p:txBody>
          <a:bodyPr>
            <a:normAutofit/>
          </a:bodyPr>
          <a:lstStyle/>
          <a:p>
            <a:r>
              <a:rPr lang="en-GB" sz="4000" dirty="0"/>
              <a:t>Origin of the name</a:t>
            </a:r>
          </a:p>
          <a:p>
            <a:pPr lvl="1"/>
            <a:r>
              <a:rPr lang="en-GB" sz="3600" dirty="0"/>
              <a:t>why “cloud”?</a:t>
            </a:r>
          </a:p>
          <a:p>
            <a:r>
              <a:rPr lang="en-GB" sz="4000" dirty="0">
                <a:solidFill>
                  <a:srgbClr val="FF0000"/>
                </a:solidFill>
              </a:rPr>
              <a:t>Origin of the technology</a:t>
            </a:r>
          </a:p>
          <a:p>
            <a:pPr lvl="1"/>
            <a:r>
              <a:rPr lang="en-GB" sz="3600" dirty="0">
                <a:solidFill>
                  <a:srgbClr val="FF0000"/>
                </a:solidFill>
              </a:rPr>
              <a:t>Evolution of cloud computing</a:t>
            </a:r>
          </a:p>
        </p:txBody>
      </p:sp>
    </p:spTree>
    <p:extLst>
      <p:ext uri="{BB962C8B-B14F-4D97-AF65-F5344CB8AC3E}">
        <p14:creationId xmlns:p14="http://schemas.microsoft.com/office/powerpoint/2010/main" val="58046142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Summary (2)</a:t>
            </a:r>
          </a:p>
        </p:txBody>
      </p:sp>
      <p:sp>
        <p:nvSpPr>
          <p:cNvPr id="3" name="Content Placeholder 2"/>
          <p:cNvSpPr>
            <a:spLocks noGrp="1"/>
          </p:cNvSpPr>
          <p:nvPr>
            <p:ph idx="1"/>
          </p:nvPr>
        </p:nvSpPr>
        <p:spPr/>
        <p:txBody>
          <a:bodyPr>
            <a:noAutofit/>
          </a:bodyPr>
          <a:lstStyle/>
          <a:p>
            <a:r>
              <a:rPr lang="en-GB" sz="3200" dirty="0">
                <a:solidFill>
                  <a:srgbClr val="FF0000"/>
                </a:solidFill>
              </a:rPr>
              <a:t>Characteristics of cloud computing </a:t>
            </a:r>
            <a:r>
              <a:rPr lang="en-GB" sz="3200" dirty="0"/>
              <a:t>(On-demand self-service, Broad network access, Resource pooling, Rapid elasticity, Measured service) evolved from various of </a:t>
            </a:r>
            <a:r>
              <a:rPr lang="en-GB" sz="3200" dirty="0">
                <a:solidFill>
                  <a:srgbClr val="FF0000"/>
                </a:solidFill>
              </a:rPr>
              <a:t>technologies that contributed to the making of cloud computing</a:t>
            </a:r>
          </a:p>
          <a:p>
            <a:pPr lvl="1"/>
            <a:r>
              <a:rPr lang="en-GB" sz="2800" dirty="0"/>
              <a:t>Time sharing</a:t>
            </a:r>
          </a:p>
          <a:p>
            <a:pPr lvl="1"/>
            <a:r>
              <a:rPr lang="en-GB" sz="2800" dirty="0"/>
              <a:t>Global network</a:t>
            </a:r>
          </a:p>
          <a:p>
            <a:pPr lvl="1"/>
            <a:r>
              <a:rPr lang="en-GB" sz="2800" dirty="0"/>
              <a:t>Virtualization</a:t>
            </a:r>
          </a:p>
          <a:p>
            <a:pPr lvl="1"/>
            <a:r>
              <a:rPr lang="en-GB" sz="2800" dirty="0"/>
              <a:t>Web applications</a:t>
            </a:r>
          </a:p>
          <a:p>
            <a:pPr lvl="1"/>
            <a:r>
              <a:rPr lang="en-GB" sz="2800" dirty="0"/>
              <a:t>Web services</a:t>
            </a:r>
          </a:p>
          <a:p>
            <a:pPr lvl="1"/>
            <a:r>
              <a:rPr lang="en-GB" sz="2800" dirty="0"/>
              <a:t>…</a:t>
            </a:r>
          </a:p>
        </p:txBody>
      </p:sp>
    </p:spTree>
    <p:extLst>
      <p:ext uri="{BB962C8B-B14F-4D97-AF65-F5344CB8AC3E}">
        <p14:creationId xmlns:p14="http://schemas.microsoft.com/office/powerpoint/2010/main" val="3028063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Summary (3)</a:t>
            </a:r>
          </a:p>
        </p:txBody>
      </p:sp>
      <p:sp>
        <p:nvSpPr>
          <p:cNvPr id="3" name="Content Placeholder 2"/>
          <p:cNvSpPr>
            <a:spLocks noGrp="1"/>
          </p:cNvSpPr>
          <p:nvPr>
            <p:ph idx="1"/>
          </p:nvPr>
        </p:nvSpPr>
        <p:spPr/>
        <p:txBody>
          <a:bodyPr>
            <a:normAutofit/>
          </a:bodyPr>
          <a:lstStyle/>
          <a:p>
            <a:r>
              <a:rPr lang="en-GB" sz="4400" dirty="0"/>
              <a:t>Cloud computing offers its users many </a:t>
            </a:r>
            <a:r>
              <a:rPr lang="en-GB" sz="4400" dirty="0">
                <a:solidFill>
                  <a:srgbClr val="FF0000"/>
                </a:solidFill>
              </a:rPr>
              <a:t>advantages</a:t>
            </a:r>
            <a:r>
              <a:rPr lang="en-GB" sz="4400" dirty="0"/>
              <a:t>, but it also has </a:t>
            </a:r>
            <a:r>
              <a:rPr lang="en-GB" sz="4400" dirty="0">
                <a:solidFill>
                  <a:srgbClr val="FF0000"/>
                </a:solidFill>
              </a:rPr>
              <a:t>disadvantages</a:t>
            </a:r>
            <a:r>
              <a:rPr lang="en-GB" sz="4400" dirty="0"/>
              <a:t> and there is an ongoing research to solve these problems</a:t>
            </a:r>
          </a:p>
        </p:txBody>
      </p:sp>
    </p:spTree>
    <p:extLst>
      <p:ext uri="{BB962C8B-B14F-4D97-AF65-F5344CB8AC3E}">
        <p14:creationId xmlns:p14="http://schemas.microsoft.com/office/powerpoint/2010/main" val="2268323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Evolution of cloud computing</a:t>
            </a:r>
          </a:p>
        </p:txBody>
      </p:sp>
      <p:sp>
        <p:nvSpPr>
          <p:cNvPr id="3" name="Content Placeholder 2"/>
          <p:cNvSpPr>
            <a:spLocks noGrp="1"/>
          </p:cNvSpPr>
          <p:nvPr>
            <p:ph idx="1"/>
          </p:nvPr>
        </p:nvSpPr>
        <p:spPr/>
        <p:txBody>
          <a:bodyPr>
            <a:normAutofit lnSpcReduction="10000"/>
          </a:bodyPr>
          <a:lstStyle/>
          <a:p>
            <a:r>
              <a:rPr lang="en-GB" dirty="0"/>
              <a:t>These technologies contributed to the making of cloud computing:</a:t>
            </a:r>
          </a:p>
          <a:p>
            <a:pPr lvl="1"/>
            <a:r>
              <a:rPr lang="en-GB" dirty="0"/>
              <a:t>Time sharing</a:t>
            </a:r>
          </a:p>
          <a:p>
            <a:pPr lvl="1"/>
            <a:r>
              <a:rPr lang="en-GB" dirty="0"/>
              <a:t>Global network</a:t>
            </a:r>
          </a:p>
          <a:p>
            <a:pPr lvl="1"/>
            <a:r>
              <a:rPr lang="en-GB" dirty="0"/>
              <a:t>Virtualization</a:t>
            </a:r>
          </a:p>
          <a:p>
            <a:pPr lvl="1"/>
            <a:r>
              <a:rPr lang="en-GB" dirty="0"/>
              <a:t>Web applications</a:t>
            </a:r>
          </a:p>
          <a:p>
            <a:pPr lvl="1"/>
            <a:r>
              <a:rPr lang="en-GB" dirty="0"/>
              <a:t>Web services</a:t>
            </a:r>
          </a:p>
          <a:p>
            <a:pPr lvl="1"/>
            <a:r>
              <a:rPr lang="en-GB" dirty="0"/>
              <a:t>…</a:t>
            </a:r>
          </a:p>
          <a:p>
            <a:r>
              <a:rPr lang="en-GB" dirty="0"/>
              <a:t>Apart from the above, other trends and technologies contributed to the development of cloud computing as well. You can read about them in your reference books, find research papers and other online sources. </a:t>
            </a:r>
          </a:p>
        </p:txBody>
      </p:sp>
    </p:spTree>
    <p:extLst>
      <p:ext uri="{BB962C8B-B14F-4D97-AF65-F5344CB8AC3E}">
        <p14:creationId xmlns:p14="http://schemas.microsoft.com/office/powerpoint/2010/main" val="8050989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Time sharing</a:t>
            </a:r>
          </a:p>
        </p:txBody>
      </p:sp>
      <p:sp>
        <p:nvSpPr>
          <p:cNvPr id="3" name="Content Placeholder 2"/>
          <p:cNvSpPr>
            <a:spLocks noGrp="1"/>
          </p:cNvSpPr>
          <p:nvPr>
            <p:ph idx="1"/>
          </p:nvPr>
        </p:nvSpPr>
        <p:spPr/>
        <p:txBody>
          <a:bodyPr>
            <a:normAutofit/>
          </a:bodyPr>
          <a:lstStyle/>
          <a:p>
            <a:r>
              <a:rPr lang="en-GB" sz="3600" dirty="0"/>
              <a:t>In the 1950s, companies started to use large </a:t>
            </a:r>
            <a:r>
              <a:rPr lang="en-GB" sz="3600" dirty="0">
                <a:solidFill>
                  <a:srgbClr val="FF0000"/>
                </a:solidFill>
              </a:rPr>
              <a:t>mainframe computers</a:t>
            </a:r>
            <a:r>
              <a:rPr lang="en-GB" sz="3600" dirty="0"/>
              <a:t>, but it was too expensive to buy a computer for each user. </a:t>
            </a:r>
          </a:p>
        </p:txBody>
      </p:sp>
    </p:spTree>
    <p:extLst>
      <p:ext uri="{BB962C8B-B14F-4D97-AF65-F5344CB8AC3E}">
        <p14:creationId xmlns:p14="http://schemas.microsoft.com/office/powerpoint/2010/main" val="29939713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9160E1B1-5A2A-A0EE-41F9-3E7008CEA757}"/>
              </a:ext>
            </a:extLst>
          </p:cNvPr>
          <p:cNvSpPr>
            <a:spLocks noGrp="1"/>
          </p:cNvSpPr>
          <p:nvPr>
            <p:ph type="title"/>
          </p:nvPr>
        </p:nvSpPr>
        <p:spPr/>
        <p:txBody>
          <a:bodyPr/>
          <a:lstStyle/>
          <a:p>
            <a:r>
              <a:rPr lang="en-AU" dirty="0"/>
              <a:t>Main Frame </a:t>
            </a:r>
            <a:endParaRPr lang="x-none" dirty="0"/>
          </a:p>
        </p:txBody>
      </p:sp>
      <p:sp>
        <p:nvSpPr>
          <p:cNvPr id="3" name="内容占位符 2">
            <a:extLst>
              <a:ext uri="{FF2B5EF4-FFF2-40B4-BE49-F238E27FC236}">
                <a16:creationId xmlns:a16="http://schemas.microsoft.com/office/drawing/2014/main" xmlns="" id="{A7F2E9CA-76F4-5AF2-B39C-E0949759A0BF}"/>
              </a:ext>
            </a:extLst>
          </p:cNvPr>
          <p:cNvSpPr>
            <a:spLocks noGrp="1"/>
          </p:cNvSpPr>
          <p:nvPr>
            <p:ph idx="1"/>
          </p:nvPr>
        </p:nvSpPr>
        <p:spPr>
          <a:xfrm>
            <a:off x="838200" y="1825625"/>
            <a:ext cx="4378693" cy="4351338"/>
          </a:xfrm>
        </p:spPr>
        <p:txBody>
          <a:bodyPr>
            <a:normAutofit fontScale="92500" lnSpcReduction="10000"/>
          </a:bodyPr>
          <a:lstStyle/>
          <a:p>
            <a:r>
              <a:rPr lang="en-US" sz="3600" dirty="0"/>
              <a:t>A typical corporate or computer installation had a suite of rooms, </a:t>
            </a:r>
          </a:p>
          <a:p>
            <a:pPr lvl="1"/>
            <a:r>
              <a:rPr lang="en-US" sz="3200" dirty="0" smtClean="0"/>
              <a:t>a </a:t>
            </a:r>
            <a:r>
              <a:rPr lang="en-US" sz="3200" dirty="0"/>
              <a:t>large, access-restricted, air-conditioned room for the computer </a:t>
            </a:r>
          </a:p>
          <a:p>
            <a:pPr lvl="1"/>
            <a:r>
              <a:rPr lang="en-US" sz="3200" dirty="0"/>
              <a:t>a smaller quieter room for submitting jobs</a:t>
            </a:r>
          </a:p>
        </p:txBody>
      </p:sp>
      <p:sp>
        <p:nvSpPr>
          <p:cNvPr id="8" name="AutoShape 2">
            <a:extLst>
              <a:ext uri="{FF2B5EF4-FFF2-40B4-BE49-F238E27FC236}">
                <a16:creationId xmlns:a16="http://schemas.microsoft.com/office/drawing/2014/main" xmlns="" id="{5A6C550A-99E6-FFAB-0DDB-23F0CA83FA5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x-none"/>
          </a:p>
        </p:txBody>
      </p:sp>
      <p:pic>
        <p:nvPicPr>
          <p:cNvPr id="6" name="图片 5">
            <a:extLst>
              <a:ext uri="{FF2B5EF4-FFF2-40B4-BE49-F238E27FC236}">
                <a16:creationId xmlns:a16="http://schemas.microsoft.com/office/drawing/2014/main" xmlns="" id="{186FFCA9-9965-6266-2274-397D3F71B27C}"/>
              </a:ext>
            </a:extLst>
          </p:cNvPr>
          <p:cNvPicPr>
            <a:picLocks noChangeAspect="1"/>
          </p:cNvPicPr>
          <p:nvPr/>
        </p:nvPicPr>
        <p:blipFill>
          <a:blip r:embed="rId3"/>
          <a:stretch>
            <a:fillRect/>
          </a:stretch>
        </p:blipFill>
        <p:spPr>
          <a:xfrm>
            <a:off x="5398569" y="1285323"/>
            <a:ext cx="6477000" cy="5095875"/>
          </a:xfrm>
          <a:prstGeom prst="rect">
            <a:avLst/>
          </a:prstGeom>
        </p:spPr>
      </p:pic>
    </p:spTree>
    <p:extLst>
      <p:ext uri="{BB962C8B-B14F-4D97-AF65-F5344CB8AC3E}">
        <p14:creationId xmlns:p14="http://schemas.microsoft.com/office/powerpoint/2010/main" val="113759200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4694</TotalTime>
  <Words>2044</Words>
  <Application>Microsoft Office PowerPoint</Application>
  <PresentationFormat>Custom</PresentationFormat>
  <Paragraphs>213</Paragraphs>
  <Slides>61</Slides>
  <Notes>6</Notes>
  <HiddenSlides>0</HiddenSlides>
  <MMClips>0</MMClips>
  <ScaleCrop>false</ScaleCrop>
  <HeadingPairs>
    <vt:vector size="4" baseType="variant">
      <vt:variant>
        <vt:lpstr>Theme</vt:lpstr>
      </vt:variant>
      <vt:variant>
        <vt:i4>1</vt:i4>
      </vt:variant>
      <vt:variant>
        <vt:lpstr>Slide Titles</vt:lpstr>
      </vt:variant>
      <vt:variant>
        <vt:i4>61</vt:i4>
      </vt:variant>
    </vt:vector>
  </HeadingPairs>
  <TitlesOfParts>
    <vt:vector size="62" baseType="lpstr">
      <vt:lpstr>Office Theme</vt:lpstr>
      <vt:lpstr>COMP3050 Cloud Computing Technology</vt:lpstr>
      <vt:lpstr>Intended Learning Outcomes</vt:lpstr>
      <vt:lpstr>COMP3050 Cloud Computing Technology</vt:lpstr>
      <vt:lpstr>Cloud Computing Overview</vt:lpstr>
      <vt:lpstr>Intended learning outcomes</vt:lpstr>
      <vt:lpstr>Cloud computing origin</vt:lpstr>
      <vt:lpstr>Evolution of cloud computing</vt:lpstr>
      <vt:lpstr>Time sharing</vt:lpstr>
      <vt:lpstr>Main Frame </vt:lpstr>
      <vt:lpstr>Main Frame </vt:lpstr>
      <vt:lpstr>Main Frame </vt:lpstr>
      <vt:lpstr>Main Frame </vt:lpstr>
      <vt:lpstr>Main Frame </vt:lpstr>
      <vt:lpstr>Main Frame </vt:lpstr>
      <vt:lpstr>Time sharing</vt:lpstr>
      <vt:lpstr>Global network</vt:lpstr>
      <vt:lpstr>Virtualization</vt:lpstr>
      <vt:lpstr>Web Applications</vt:lpstr>
      <vt:lpstr>Web Services</vt:lpstr>
      <vt:lpstr>Cloud computing advantages</vt:lpstr>
      <vt:lpstr>Cloud computing advantages</vt:lpstr>
      <vt:lpstr>Cost savings</vt:lpstr>
      <vt:lpstr>Money savings</vt:lpstr>
      <vt:lpstr>Minimize up-front IT infrastructure costs (1)</vt:lpstr>
      <vt:lpstr>Minimize up-front IT infrastructure costs (2)</vt:lpstr>
      <vt:lpstr>Minimize up-front IT infrastructure costs (2)</vt:lpstr>
      <vt:lpstr>Minimize hardware cost</vt:lpstr>
      <vt:lpstr>Minimize software cost</vt:lpstr>
      <vt:lpstr>Minimize downtime cost</vt:lpstr>
      <vt:lpstr>Time savings</vt:lpstr>
      <vt:lpstr>Minimize application development time</vt:lpstr>
      <vt:lpstr>Minimize management time</vt:lpstr>
      <vt:lpstr>Increased productivity</vt:lpstr>
      <vt:lpstr>Improved data storage</vt:lpstr>
      <vt:lpstr>Data and workload mobility</vt:lpstr>
      <vt:lpstr>Improved collaboration (1)</vt:lpstr>
      <vt:lpstr>Improved collaboration (2)</vt:lpstr>
      <vt:lpstr>Improved collaboration (3)</vt:lpstr>
      <vt:lpstr>Improved collaboration (4)</vt:lpstr>
      <vt:lpstr>Business continuity and disaster recovery </vt:lpstr>
      <vt:lpstr>PowerPoint Presentation</vt:lpstr>
      <vt:lpstr>PowerPoint Presentation</vt:lpstr>
      <vt:lpstr>Cloud computing disadvantages</vt:lpstr>
      <vt:lpstr>Cloud computing disadvantages</vt:lpstr>
      <vt:lpstr>Cloud security</vt:lpstr>
      <vt:lpstr>PowerPoint Presentation</vt:lpstr>
      <vt:lpstr>Cloud performance</vt:lpstr>
      <vt:lpstr>Limited customization options</vt:lpstr>
      <vt:lpstr>Cost unpredictability</vt:lpstr>
      <vt:lpstr>PowerPoint Presentation</vt:lpstr>
      <vt:lpstr>Lack of capability and expertise</vt:lpstr>
      <vt:lpstr>Compliance with industry laws</vt:lpstr>
      <vt:lpstr>Complicated cloud migration</vt:lpstr>
      <vt:lpstr>IT governance issues</vt:lpstr>
      <vt:lpstr>Vendor lock-in</vt:lpstr>
      <vt:lpstr>The Flexera 2023 State of the Cloud Report</vt:lpstr>
      <vt:lpstr>PowerPoint Presentation</vt:lpstr>
      <vt:lpstr>PowerPoint Presentation</vt:lpstr>
      <vt:lpstr>Summary (1)</vt:lpstr>
      <vt:lpstr>Summary (2)</vt:lpstr>
      <vt:lpstr>Summary (3)</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the RainClasroom test</dc:title>
  <dc:creator>Joanna Siebert</dc:creator>
  <cp:lastModifiedBy>lenovo</cp:lastModifiedBy>
  <cp:revision>228</cp:revision>
  <cp:lastPrinted>2023-11-01T03:49:37Z</cp:lastPrinted>
  <dcterms:created xsi:type="dcterms:W3CDTF">2020-03-15T08:11:10Z</dcterms:created>
  <dcterms:modified xsi:type="dcterms:W3CDTF">2023-11-03T08:37:12Z</dcterms:modified>
</cp:coreProperties>
</file>